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690" r:id="rId6"/>
  </p:sldMasterIdLst>
  <p:notesMasterIdLst>
    <p:notesMasterId r:id="rId20"/>
  </p:notesMasterIdLst>
  <p:sldIdLst>
    <p:sldId id="256" r:id="rId7"/>
    <p:sldId id="840" r:id="rId8"/>
    <p:sldId id="257" r:id="rId9"/>
    <p:sldId id="258" r:id="rId10"/>
    <p:sldId id="860" r:id="rId11"/>
    <p:sldId id="861" r:id="rId12"/>
    <p:sldId id="862" r:id="rId13"/>
    <p:sldId id="863" r:id="rId14"/>
    <p:sldId id="864" r:id="rId15"/>
    <p:sldId id="865" r:id="rId16"/>
    <p:sldId id="866" r:id="rId17"/>
    <p:sldId id="269"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2B1228-67DB-9A03-3204-6BB9A00F6CCB}" name="Emily Nick" initials="EN" userId="S::ENick@amga.org::656270c9-29d7-416f-903c-3ca0ac4dbff2" providerId="AD"/>
  <p188:author id="{77F48F28-1FEA-6B3E-32C4-57E2A014A0C3}" name="Lisa Cornbrooks" initials="LC" userId="S::lcornbrooks@amga.org::bfc497fe-85e6-4dd4-b07b-ebc80b0c974d" providerId="AD"/>
  <p188:author id="{1009EEDF-F19E-775B-5C97-1574A2358F79}" name="Erica Hennes" initials="EH" userId="S::EHennes@amga.org::397134f9-25e9-4202-b9d7-b967ee0cb7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9E"/>
    <a:srgbClr val="D6DE23"/>
    <a:srgbClr val="9CC038"/>
    <a:srgbClr val="57B570"/>
    <a:srgbClr val="0085AB"/>
    <a:srgbClr val="015C80"/>
    <a:srgbClr val="00362A"/>
    <a:srgbClr val="95D826"/>
    <a:srgbClr val="9CC083"/>
    <a:srgbClr val="0037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34" autoAdjust="0"/>
    <p:restoredTop sz="59781" autoAdjust="0"/>
  </p:normalViewPr>
  <p:slideViewPr>
    <p:cSldViewPr snapToGrid="0">
      <p:cViewPr varScale="1">
        <p:scale>
          <a:sx n="44" d="100"/>
          <a:sy n="44" d="100"/>
        </p:scale>
        <p:origin x="1360" y="36"/>
      </p:cViewPr>
      <p:guideLst/>
    </p:cSldViewPr>
  </p:slideViewPr>
  <p:notesTextViewPr>
    <p:cViewPr>
      <p:scale>
        <a:sx n="100" d="100"/>
        <a:sy n="100" d="100"/>
      </p:scale>
      <p:origin x="0" y="-100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873B9-49C6-4E07-99C9-7D7CB63E7B42}"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28164B-340B-46CB-A11D-B8C47E14B439}" type="slidenum">
              <a:rPr lang="en-US" smtClean="0"/>
              <a:t>‹#›</a:t>
            </a:fld>
            <a:endParaRPr lang="en-US"/>
          </a:p>
        </p:txBody>
      </p:sp>
    </p:spTree>
    <p:extLst>
      <p:ext uri="{BB962C8B-B14F-4D97-AF65-F5344CB8AC3E}">
        <p14:creationId xmlns:p14="http://schemas.microsoft.com/office/powerpoint/2010/main" val="1130680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a:t>
            </a:fld>
            <a:endParaRPr lang="en-US" dirty="0"/>
          </a:p>
        </p:txBody>
      </p:sp>
    </p:spTree>
    <p:extLst>
      <p:ext uri="{BB962C8B-B14F-4D97-AF65-F5344CB8AC3E}">
        <p14:creationId xmlns:p14="http://schemas.microsoft.com/office/powerpoint/2010/main" val="2863686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Examples of patient scenarios to practice: a parent of a young child with concerns about the vaccine schedule, a parent/teenager duo deciding whether to get the meningitis vaccine, an adult who saw a false claim about vaccines on the news or social media, a high-risk person who doesn’t want to get their seasonal vaccines because someone they know previously got them and still got sick</a:t>
            </a:r>
          </a:p>
        </p:txBody>
      </p:sp>
      <p:sp>
        <p:nvSpPr>
          <p:cNvPr id="4" name="Slide Number Placeholder 3"/>
          <p:cNvSpPr>
            <a:spLocks noGrp="1"/>
          </p:cNvSpPr>
          <p:nvPr>
            <p:ph type="sldNum" sz="quarter" idx="5"/>
          </p:nvPr>
        </p:nvSpPr>
        <p:spPr/>
        <p:txBody>
          <a:bodyPr/>
          <a:lstStyle/>
          <a:p>
            <a:fld id="{6428164B-340B-46CB-A11D-B8C47E14B439}" type="slidenum">
              <a:rPr lang="en-US" smtClean="0"/>
              <a:t>10</a:t>
            </a:fld>
            <a:endParaRPr lang="en-US"/>
          </a:p>
        </p:txBody>
      </p:sp>
    </p:spTree>
    <p:extLst>
      <p:ext uri="{BB962C8B-B14F-4D97-AF65-F5344CB8AC3E}">
        <p14:creationId xmlns:p14="http://schemas.microsoft.com/office/powerpoint/2010/main" val="2894349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 this time</a:t>
            </a:r>
            <a:r>
              <a:rPr lang="en-US" baseline="0" dirty="0"/>
              <a:t> to identify a member of your care team who is making a difference in improving routine adult immunization rates. Please feel free to use the </a:t>
            </a:r>
            <a:r>
              <a:rPr lang="en-US" b="1" baseline="0" dirty="0"/>
              <a:t>Recognition Template</a:t>
            </a:r>
            <a:r>
              <a:rPr lang="en-US" baseline="0" dirty="0"/>
              <a:t> provided to recognize this colleague – either at the meeting if they are present or separately.]</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6428164B-340B-46CB-A11D-B8C47E14B439}" type="slidenum">
              <a:rPr lang="en-US" smtClean="0"/>
              <a:t>11</a:t>
            </a:fld>
            <a:endParaRPr lang="en-US"/>
          </a:p>
        </p:txBody>
      </p:sp>
    </p:spTree>
    <p:extLst>
      <p:ext uri="{BB962C8B-B14F-4D97-AF65-F5344CB8AC3E}">
        <p14:creationId xmlns:p14="http://schemas.microsoft.com/office/powerpoint/2010/main" val="2843734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a:t>
            </a:r>
            <a:r>
              <a:rPr lang="en-US" baseline="0" dirty="0"/>
              <a:t> RIZE Action Month is a great opportunity to “take action” to improve immunization rates, we all know it takes more than one meeting to make a difference in our immunization efforts. Here are some things we can do beyond today: </a:t>
            </a:r>
          </a:p>
          <a:p>
            <a:pPr marL="0" indent="0">
              <a:buFont typeface="Arial" panose="020B0604020202020204" pitchFamily="34" charset="0"/>
              <a:buNone/>
            </a:pPr>
            <a:endParaRPr lang="en-US" baseline="0" dirty="0"/>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solidFill>
                  <a:srgbClr val="015C80"/>
                </a:solidFill>
              </a:rPr>
              <a:t>Implement the AIMS approach into our daily interactions with patients. Engaging with this technique will help us as vaccine providers to build trust with our patients and close care gaps over time, all by emphasizing the value of strong relationships with our patients. </a:t>
            </a:r>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baseline="0" dirty="0">
              <a:solidFill>
                <a:srgbClr val="015C80"/>
              </a:solidFill>
            </a:endParaRPr>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solidFill>
                  <a:srgbClr val="015C80"/>
                </a:solidFill>
              </a:rPr>
              <a:t>Enroll in the Trusted Messenger Program CME course, which provides a deeper dive into the material covered here. You can sign up for free on their website, trustedmessengerprogram.org</a:t>
            </a:r>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baseline="0" dirty="0">
              <a:solidFill>
                <a:srgbClr val="015C80"/>
              </a:solidFill>
            </a:endParaRPr>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Attend a RIZE monthly webinar. As a participating group in Rise to Immunize, we can ALL attend monthly campaign webinars that focus on strategies to improve immunization rates for free. You can view the topics at RiseToImmunize.org. To register, email RiseToImmunize@amga.org. </a:t>
            </a:r>
          </a:p>
          <a:p>
            <a:pPr marL="406400" lvl="1" indent="0">
              <a:buFont typeface="Arial" panose="020B0604020202020204" pitchFamily="34" charset="0"/>
              <a:buNone/>
            </a:pPr>
            <a:endParaRPr lang="en-US" b="0" baseline="0" dirty="0"/>
          </a:p>
          <a:p>
            <a:pPr marL="577850" lvl="1" indent="-171450">
              <a:buFont typeface="Arial" panose="020B0604020202020204" pitchFamily="34" charset="0"/>
              <a:buChar char="•"/>
            </a:pPr>
            <a:r>
              <a:rPr lang="en-US" b="0" baseline="0" dirty="0"/>
              <a:t>Consult the RIZE Campaign Toolkit. The RIZE Campaign Toolkit offers a host of practical, proven tools and resources from leading healthcare organizations. Check these resources out at https://www.amga.org/rise-to-immunize/campaign-toolkit/welcome</a:t>
            </a:r>
          </a:p>
          <a:p>
            <a:pPr marL="577850" lvl="1" indent="-171450">
              <a:buFont typeface="Arial" panose="020B0604020202020204" pitchFamily="34" charset="0"/>
              <a:buChar char="•"/>
            </a:pPr>
            <a:endParaRPr lang="en-US" sz="1800" dirty="0">
              <a:solidFill>
                <a:srgbClr val="000000"/>
              </a:solidFill>
              <a:effectLst/>
              <a:latin typeface="Calibri Light" panose="020F0302020204030204" pitchFamily="34" charset="0"/>
              <a:ea typeface="Calibri" panose="020F0502020204030204" pitchFamily="34" charset="0"/>
            </a:endParaRPr>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solidFill>
                  <a:srgbClr val="000000"/>
                </a:solidFill>
                <a:effectLst/>
                <a:latin typeface="Calibri Light" panose="020F0302020204030204" pitchFamily="34" charset="0"/>
                <a:ea typeface="Calibri" panose="020F0502020204030204" pitchFamily="34" charset="0"/>
              </a:rPr>
              <a:t>View a summary of a vaccine confidence focus group hosted by Pfizer. This resource synthesizes discussion from your peers about challenges faced by health care professionals, health systems, and medical groups and </a:t>
            </a:r>
            <a:r>
              <a:rPr lang="en-US" dirty="0"/>
              <a:t>captures how healthcare providers across the field navigate vaccine hesitancy, highlighting real strategies and perspectives you could apply directly in practice. View this resource </a:t>
            </a:r>
            <a:r>
              <a:rPr lang="en-US"/>
              <a:t>at https://www.amga.org/getmedia/b93e869b-a2cd-4f45-8f50-97462e1b189e/amga-vaccine-confidence-focus-group-summary.pdf</a:t>
            </a:r>
            <a:endParaRPr lang="en-US" dirty="0"/>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714272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Capture your meeting by taking a group selfie. If you are conducting a virtual event, have everyone turn on their cameras and take a selfie by capturing a screenshot of the team. Remember, each participating AMGA member needs to submit a picture from their RIZE Action Month</a:t>
            </a:r>
            <a:r>
              <a:rPr lang="en-US" sz="1800" i="1"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event—along with a completed </a:t>
            </a:r>
            <a:r>
              <a:rPr lang="en-US" sz="1800" b="1"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Reimbursement Form</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—to receive reimbursement.]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402599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aseline="0" dirty="0"/>
              <a:t>As you may know, our organization is one of 87 medical groups and health systems nationwide participating in AMGA’s Rise to Immunize campaign. </a:t>
            </a:r>
          </a:p>
          <a:p>
            <a:pPr marL="171450" indent="-171450">
              <a:buFont typeface="Arial" panose="020B0604020202020204" pitchFamily="34" charset="0"/>
              <a:buChar char="•"/>
            </a:pPr>
            <a:r>
              <a:rPr lang="en-US" sz="1200" baseline="0" dirty="0"/>
              <a:t>Rise to Immunize has provided a range of resources – from a campaign toolkit, to monthly webinars, data and benchmarking, and more – to help us increase immunization rates.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As of the end of 2025, the campaign has helped empower healthcare providers like us to collectively administer nearly 35 million routine adult immunizations </a:t>
            </a:r>
            <a:r>
              <a:rPr lang="en-US" b="0" i="0" dirty="0">
                <a:solidFill>
                  <a:srgbClr val="444444"/>
                </a:solidFill>
                <a:effectLst/>
                <a:latin typeface="lft-etica"/>
              </a:rPr>
              <a:t>through comprehensive and equitable vaccine initiatives.</a:t>
            </a:r>
            <a:endParaRPr lang="en-US" sz="1200" baseline="0" dirty="0"/>
          </a:p>
          <a:p>
            <a:pPr marL="171450" indent="-171450">
              <a:buFont typeface="Arial" panose="020B0604020202020204" pitchFamily="34" charset="0"/>
              <a:buChar char="•"/>
            </a:pPr>
            <a:endParaRPr lang="en-US" sz="1200" baseline="0" dirty="0"/>
          </a:p>
          <a:p>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2</a:t>
            </a:fld>
            <a:endParaRPr lang="en-US"/>
          </a:p>
        </p:txBody>
      </p:sp>
    </p:spTree>
    <p:extLst>
      <p:ext uri="{BB962C8B-B14F-4D97-AF65-F5344CB8AC3E}">
        <p14:creationId xmlns:p14="http://schemas.microsoft.com/office/powerpoint/2010/main" val="1826165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August is RIZE Action month – the campaign’s annual observance held in conjunction with </a:t>
            </a:r>
            <a:r>
              <a:rPr lang="en-US" sz="1800" dirty="0">
                <a:solidFill>
                  <a:srgbClr val="0A0A0A"/>
                </a:solidFill>
                <a:effectLst/>
                <a:latin typeface="Arial" panose="020B0604020202020204" pitchFamily="34" charset="0"/>
                <a:ea typeface="Times New Roman" panose="02020603050405020304" pitchFamily="18" charset="0"/>
              </a:rPr>
              <a:t>National Immunization Awareness Month.</a:t>
            </a:r>
          </a:p>
          <a:p>
            <a:pPr marL="171450" indent="-171450">
              <a:buFont typeface="Arial" panose="020B0604020202020204" pitchFamily="34" charset="0"/>
              <a:buChar char="•"/>
            </a:pPr>
            <a:r>
              <a:rPr lang="en-US" sz="1800" dirty="0">
                <a:solidFill>
                  <a:srgbClr val="0A0A0A"/>
                </a:solidFill>
                <a:effectLst/>
                <a:latin typeface="Arial" panose="020B0604020202020204" pitchFamily="34" charset="0"/>
              </a:rPr>
              <a:t>Throughout the month of August, RIZE campaign participants will be holding meetings like this one to </a:t>
            </a:r>
            <a:r>
              <a:rPr lang="en-US" sz="1800" dirty="0">
                <a:solidFill>
                  <a:srgbClr val="000000"/>
                </a:solidFill>
                <a:effectLst/>
                <a:latin typeface="Arial" panose="020B0604020202020204" pitchFamily="34" charset="0"/>
                <a:ea typeface="Calibri" panose="020F0502020204030204" pitchFamily="34" charset="0"/>
              </a:rPr>
              <a:t>empower their teams to discuss best practices for navigating conversations with patients around vaccination.</a:t>
            </a:r>
          </a:p>
          <a:p>
            <a:pPr marL="171450" indent="-171450">
              <a:buFont typeface="Arial" panose="020B0604020202020204" pitchFamily="34" charset="0"/>
              <a:buChar char="•"/>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Trusted Messenger Program has partnered with us for this observance, given their expertise in empowering healthcare professionals to improve communication to drive quality outcomes.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64FF4BA-03F8-45A0-B44F-5D337F948730}" type="slidenum">
              <a:rPr lang="en-US" smtClean="0"/>
              <a:t>3</a:t>
            </a:fld>
            <a:endParaRPr lang="en-US"/>
          </a:p>
        </p:txBody>
      </p:sp>
    </p:spTree>
    <p:extLst>
      <p:ext uri="{BB962C8B-B14F-4D97-AF65-F5344CB8AC3E}">
        <p14:creationId xmlns:p14="http://schemas.microsoft.com/office/powerpoint/2010/main" val="2217187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our agenda for today’s meeting.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FF4BA-03F8-45A0-B44F-5D337F948730}"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633529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Trusted Messenger Program, a RIZE partner, developed this video, “The AIMS Approach to Vaccine Conversations,” specifically for RIZE Action Month participants to help you engage in trust-building conversations with patients about vaccination. </a:t>
            </a:r>
            <a:r>
              <a:rPr lang="en-US" dirty="0"/>
              <a:t>Let’s hear more about how we can engage the AIMS method in our practice to </a:t>
            </a:r>
            <a:r>
              <a:rPr lang="en-US" sz="1200" b="0" i="0" kern="1200" dirty="0">
                <a:solidFill>
                  <a:schemeClr val="tx1"/>
                </a:solidFill>
                <a:effectLst/>
                <a:latin typeface="+mn-lt"/>
                <a:ea typeface="+mn-ea"/>
                <a:cs typeface="+mn-cs"/>
              </a:rPr>
              <a:t>close communication gaps, build trust, and strengthen patient relationships.</a:t>
            </a:r>
            <a:endParaRPr lang="en-US" dirty="0"/>
          </a:p>
          <a:p>
            <a:pPr marL="171450" indent="-171450">
              <a:buFont typeface="Arial" panose="020B0604020202020204" pitchFamily="34" charset="0"/>
              <a:buChar char="•"/>
            </a:pPr>
            <a:r>
              <a:rPr lang="en-US" dirty="0"/>
              <a:t>We’ll discuss the content in more detail after the video.</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Video link:</a:t>
            </a:r>
          </a:p>
        </p:txBody>
      </p:sp>
      <p:sp>
        <p:nvSpPr>
          <p:cNvPr id="4" name="Slide Number Placeholder 3"/>
          <p:cNvSpPr>
            <a:spLocks noGrp="1"/>
          </p:cNvSpPr>
          <p:nvPr>
            <p:ph type="sldNum" sz="quarter" idx="5"/>
          </p:nvPr>
        </p:nvSpPr>
        <p:spPr/>
        <p:txBody>
          <a:bodyPr/>
          <a:lstStyle/>
          <a:p>
            <a:fld id="{6428164B-340B-46CB-A11D-B8C47E14B439}" type="slidenum">
              <a:rPr lang="en-US" smtClean="0"/>
              <a:t>5</a:t>
            </a:fld>
            <a:endParaRPr lang="en-US"/>
          </a:p>
        </p:txBody>
      </p:sp>
    </p:spTree>
    <p:extLst>
      <p:ext uri="{BB962C8B-B14F-4D97-AF65-F5344CB8AC3E}">
        <p14:creationId xmlns:p14="http://schemas.microsoft.com/office/powerpoint/2010/main" val="4035909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Possible assumptions: patients have already made up their mind, trust in HCPs is at an all-time low (it’s not!), people are influenced by what we think others do or what we think others expect of us, people may see causation in coincidences, people might prefer anecdotes over data, people are looking for confirmation bias.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Presumptive recommendations are the preferred way to complete the Announce step, because patients are looking to HCPs for clear, direct guidance. When questions or concerns arise, the conversation moves into the remaining AIMS steps.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Participatory recommendations can sound uncertain, reluctant, or uncomfortable, weakening the recommendation.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Making a presumptive statement does NOT close the door to conversation; patients are still free to accept or reject the recommendation, or to ask questions and raise concerns. </a:t>
            </a:r>
          </a:p>
        </p:txBody>
      </p:sp>
      <p:sp>
        <p:nvSpPr>
          <p:cNvPr id="4" name="Slide Number Placeholder 3"/>
          <p:cNvSpPr>
            <a:spLocks noGrp="1"/>
          </p:cNvSpPr>
          <p:nvPr>
            <p:ph type="sldNum" sz="quarter" idx="5"/>
          </p:nvPr>
        </p:nvSpPr>
        <p:spPr/>
        <p:txBody>
          <a:bodyPr/>
          <a:lstStyle/>
          <a:p>
            <a:fld id="{6428164B-340B-46CB-A11D-B8C47E14B439}" type="slidenum">
              <a:rPr lang="en-US" smtClean="0"/>
              <a:t>6</a:t>
            </a:fld>
            <a:endParaRPr lang="en-US"/>
          </a:p>
        </p:txBody>
      </p:sp>
    </p:spTree>
    <p:extLst>
      <p:ext uri="{BB962C8B-B14F-4D97-AF65-F5344CB8AC3E}">
        <p14:creationId xmlns:p14="http://schemas.microsoft.com/office/powerpoint/2010/main" val="715137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Defensiveness: leaning back, crossed arms, aggressive posture, guarded expressions, overt annoyance or skepticism, checking the clock, talking “at” instead of talking “with,” using scare tactics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Receptiveness: open posture, relaxed body language and facial expressions, engagement through questions, not interrupting, nodding, direct eye contact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Receptive does not mean compliant: a receptive patient may still have questions, concerns, or disagreement. The difference is that the conversation remains open. </a:t>
            </a:r>
          </a:p>
        </p:txBody>
      </p:sp>
      <p:sp>
        <p:nvSpPr>
          <p:cNvPr id="4" name="Slide Number Placeholder 3"/>
          <p:cNvSpPr>
            <a:spLocks noGrp="1"/>
          </p:cNvSpPr>
          <p:nvPr>
            <p:ph type="sldNum" sz="quarter" idx="5"/>
          </p:nvPr>
        </p:nvSpPr>
        <p:spPr/>
        <p:txBody>
          <a:bodyPr/>
          <a:lstStyle/>
          <a:p>
            <a:fld id="{6428164B-340B-46CB-A11D-B8C47E14B439}" type="slidenum">
              <a:rPr lang="en-US" smtClean="0"/>
              <a:t>7</a:t>
            </a:fld>
            <a:endParaRPr lang="en-US"/>
          </a:p>
        </p:txBody>
      </p:sp>
    </p:spTree>
    <p:extLst>
      <p:ext uri="{BB962C8B-B14F-4D97-AF65-F5344CB8AC3E}">
        <p14:creationId xmlns:p14="http://schemas.microsoft.com/office/powerpoint/2010/main" val="4191029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Mirroring demonstrates that you are committed to understanding where the patient is coming from.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Notably, demonstrating empathy and understanding through mirroring does NOT mean that you agree with what the patient is saying. You’re validating the emotion, not the myth.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“You heard X—is that right?” – “If I thought that were true, I’d be scared, too” – “ I want to make sure I understand—you saw X on (news, social media, etc.)” </a:t>
            </a:r>
          </a:p>
        </p:txBody>
      </p:sp>
      <p:sp>
        <p:nvSpPr>
          <p:cNvPr id="4" name="Slide Number Placeholder 3"/>
          <p:cNvSpPr>
            <a:spLocks noGrp="1"/>
          </p:cNvSpPr>
          <p:nvPr>
            <p:ph type="sldNum" sz="quarter" idx="5"/>
          </p:nvPr>
        </p:nvSpPr>
        <p:spPr/>
        <p:txBody>
          <a:bodyPr/>
          <a:lstStyle/>
          <a:p>
            <a:fld id="{6428164B-340B-46CB-A11D-B8C47E14B439}" type="slidenum">
              <a:rPr lang="en-US" smtClean="0"/>
              <a:t>8</a:t>
            </a:fld>
            <a:endParaRPr lang="en-US"/>
          </a:p>
        </p:txBody>
      </p:sp>
    </p:spTree>
    <p:extLst>
      <p:ext uri="{BB962C8B-B14F-4D97-AF65-F5344CB8AC3E}">
        <p14:creationId xmlns:p14="http://schemas.microsoft.com/office/powerpoint/2010/main" val="2059540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You can ask permission to share your perspective, share personal examples or stories, respond to specific concerns, use positive language, frame your response around benefits, and communicate respect through phrases like “I appreciate you asking about that” or “that’s a reasonable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Remember that the AIMS method is not about securing a “yes”—it’s about earning trust that you can build on. A key goal is maintaining the relationship so that patients continue to view you as a trusted source of guidance.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Even if you don’t get a “yes,” you can still thank your patient for sharing their concerns and allowing you to share your perspective. You can also invite future conversations or follow-up to keep the door open. </a:t>
            </a:r>
          </a:p>
        </p:txBody>
      </p:sp>
      <p:sp>
        <p:nvSpPr>
          <p:cNvPr id="4" name="Slide Number Placeholder 3"/>
          <p:cNvSpPr>
            <a:spLocks noGrp="1"/>
          </p:cNvSpPr>
          <p:nvPr>
            <p:ph type="sldNum" sz="quarter" idx="5"/>
          </p:nvPr>
        </p:nvSpPr>
        <p:spPr/>
        <p:txBody>
          <a:bodyPr/>
          <a:lstStyle/>
          <a:p>
            <a:fld id="{6428164B-340B-46CB-A11D-B8C47E14B439}" type="slidenum">
              <a:rPr lang="en-US" smtClean="0"/>
              <a:t>9</a:t>
            </a:fld>
            <a:endParaRPr lang="en-US"/>
          </a:p>
        </p:txBody>
      </p:sp>
    </p:spTree>
    <p:extLst>
      <p:ext uri="{BB962C8B-B14F-4D97-AF65-F5344CB8AC3E}">
        <p14:creationId xmlns:p14="http://schemas.microsoft.com/office/powerpoint/2010/main" val="1208127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57D39-C709-905A-CC26-725024A00B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7CCE40-368F-FE5A-CFD9-A02D39F09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A425F3-0876-9A02-EEB7-2339CE187FEA}"/>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5" name="Footer Placeholder 4">
            <a:extLst>
              <a:ext uri="{FF2B5EF4-FFF2-40B4-BE49-F238E27FC236}">
                <a16:creationId xmlns:a16="http://schemas.microsoft.com/office/drawing/2014/main" id="{BD1A2C50-9B74-2845-42A0-87FBBDEBB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F86B94-6B3D-1879-810F-29A48505B3B9}"/>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348362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477C-9E4D-B14C-B9F1-E5F3A5D106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503271-EB77-7D94-B4A1-00584E92AF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FBAF8-1527-6B7D-8741-0C36C554E2F6}"/>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5" name="Footer Placeholder 4">
            <a:extLst>
              <a:ext uri="{FF2B5EF4-FFF2-40B4-BE49-F238E27FC236}">
                <a16:creationId xmlns:a16="http://schemas.microsoft.com/office/drawing/2014/main" id="{33472124-85B8-2264-3FBE-58BA2A14B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98C2A2-26C0-DFCF-6C10-88F089E89776}"/>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385499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6100C1-F182-0B0A-08C0-263F1DBD63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1AF9B3-C7C8-241E-81B9-AC0E85A3E7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733502-12FE-4B7D-D65E-EDECDF865855}"/>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5" name="Footer Placeholder 4">
            <a:extLst>
              <a:ext uri="{FF2B5EF4-FFF2-40B4-BE49-F238E27FC236}">
                <a16:creationId xmlns:a16="http://schemas.microsoft.com/office/drawing/2014/main" id="{362BABAC-F8E1-DC82-5625-349E8DFDC5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303AC3-86E6-D1C5-8069-6138180C9052}"/>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633416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65369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508000" y="5032515"/>
            <a:ext cx="7721600" cy="883603"/>
          </a:xfrm>
        </p:spPr>
        <p:txBody>
          <a:bodyPr/>
          <a:lstStyle>
            <a:lvl1pPr>
              <a:defRPr sz="32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511763" y="6070600"/>
            <a:ext cx="4161837" cy="304800"/>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Tree>
    <p:extLst>
      <p:ext uri="{BB962C8B-B14F-4D97-AF65-F5344CB8AC3E}">
        <p14:creationId xmlns:p14="http://schemas.microsoft.com/office/powerpoint/2010/main" val="2933240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75A3298-4DCD-BD4C-83EA-65373145592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3959" t="16664" r="26042" b="14825"/>
          <a:stretch/>
        </p:blipFill>
        <p:spPr>
          <a:xfrm>
            <a:off x="1320800" y="1549400"/>
            <a:ext cx="4876800" cy="3759200"/>
          </a:xfrm>
          <a:prstGeom prst="rect">
            <a:avLst/>
          </a:prstGeom>
        </p:spPr>
      </p:pic>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21" name="Picture 20">
            <a:extLst>
              <a:ext uri="{FF2B5EF4-FFF2-40B4-BE49-F238E27FC236}">
                <a16:creationId xmlns:a16="http://schemas.microsoft.com/office/drawing/2014/main" id="{D882E88E-E3ED-1045-BD31-7037F28913AF}"/>
              </a:ext>
            </a:extLst>
          </p:cNvPr>
          <p:cNvPicPr>
            <a:picLocks noChangeAspect="1"/>
          </p:cNvPicPr>
          <p:nvPr userDrawn="1"/>
        </p:nvPicPr>
        <p:blipFill>
          <a:blip r:embed="rId4"/>
          <a:stretch>
            <a:fillRect/>
          </a:stretch>
        </p:blipFill>
        <p:spPr>
          <a:xfrm>
            <a:off x="6908800" y="1311597"/>
            <a:ext cx="2844800" cy="3133404"/>
          </a:xfrm>
          <a:prstGeom prst="rect">
            <a:avLst/>
          </a:prstGeom>
        </p:spPr>
      </p:pic>
    </p:spTree>
    <p:extLst>
      <p:ext uri="{BB962C8B-B14F-4D97-AF65-F5344CB8AC3E}">
        <p14:creationId xmlns:p14="http://schemas.microsoft.com/office/powerpoint/2010/main" val="2821823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508000" y="5032515"/>
            <a:ext cx="7721600" cy="883603"/>
          </a:xfrm>
        </p:spPr>
        <p:txBody>
          <a:bodyPr/>
          <a:lstStyle>
            <a:lvl1pPr>
              <a:defRPr sz="32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511763" y="6070600"/>
            <a:ext cx="4161837" cy="304800"/>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Tree>
    <p:extLst>
      <p:ext uri="{BB962C8B-B14F-4D97-AF65-F5344CB8AC3E}">
        <p14:creationId xmlns:p14="http://schemas.microsoft.com/office/powerpoint/2010/main" val="1632930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19" name="Picture 18">
            <a:extLst>
              <a:ext uri="{FF2B5EF4-FFF2-40B4-BE49-F238E27FC236}">
                <a16:creationId xmlns:a16="http://schemas.microsoft.com/office/drawing/2014/main" id="{A75A3298-4DCD-BD4C-83EA-653731455925}"/>
              </a:ext>
            </a:extLst>
          </p:cNvPr>
          <p:cNvPicPr>
            <a:picLocks noChangeAspect="1"/>
          </p:cNvPicPr>
          <p:nvPr userDrawn="1"/>
        </p:nvPicPr>
        <p:blipFill>
          <a:blip r:embed="rId3"/>
          <a:stretch>
            <a:fillRect/>
          </a:stretch>
        </p:blipFill>
        <p:spPr>
          <a:xfrm>
            <a:off x="2679419" y="2012563"/>
            <a:ext cx="3871243" cy="2371493"/>
          </a:xfrm>
          <a:prstGeom prst="rect">
            <a:avLst/>
          </a:prstGeom>
        </p:spPr>
      </p:pic>
      <p:pic>
        <p:nvPicPr>
          <p:cNvPr id="21" name="Picture 20">
            <a:extLst>
              <a:ext uri="{FF2B5EF4-FFF2-40B4-BE49-F238E27FC236}">
                <a16:creationId xmlns:a16="http://schemas.microsoft.com/office/drawing/2014/main" id="{D882E88E-E3ED-1045-BD31-7037F28913AF}"/>
              </a:ext>
            </a:extLst>
          </p:cNvPr>
          <p:cNvPicPr>
            <a:picLocks noChangeAspect="1"/>
          </p:cNvPicPr>
          <p:nvPr userDrawn="1"/>
        </p:nvPicPr>
        <p:blipFill>
          <a:blip r:embed="rId4"/>
          <a:stretch>
            <a:fillRect/>
          </a:stretch>
        </p:blipFill>
        <p:spPr>
          <a:xfrm>
            <a:off x="7261862" y="1905000"/>
            <a:ext cx="2250721" cy="2479056"/>
          </a:xfrm>
          <a:prstGeom prst="rect">
            <a:avLst/>
          </a:prstGeom>
        </p:spPr>
      </p:pic>
    </p:spTree>
    <p:extLst>
      <p:ext uri="{BB962C8B-B14F-4D97-AF65-F5344CB8AC3E}">
        <p14:creationId xmlns:p14="http://schemas.microsoft.com/office/powerpoint/2010/main" val="3831507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flip="none" rotWithShape="1">
          <a:gsLst>
            <a:gs pos="0">
              <a:srgbClr val="0085AB"/>
            </a:gs>
            <a:gs pos="99000">
              <a:srgbClr val="57B570"/>
            </a:gs>
          </a:gsLst>
          <a:lin ang="18900000" scaled="1"/>
          <a:tileRect/>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D2F63D3-C81A-444F-9710-81DBF834D4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1600" y="1"/>
            <a:ext cx="1930400" cy="1686828"/>
          </a:xfrm>
          <a:prstGeom prst="rect">
            <a:avLst/>
          </a:prstGeom>
        </p:spPr>
      </p:pic>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199"/>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dirty="0"/>
              <a:t>Click to edit Master title style</a:t>
            </a:r>
          </a:p>
        </p:txBody>
      </p:sp>
    </p:spTree>
    <p:extLst>
      <p:ext uri="{BB962C8B-B14F-4D97-AF65-F5344CB8AC3E}">
        <p14:creationId xmlns:p14="http://schemas.microsoft.com/office/powerpoint/2010/main" val="8962461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rgbClr val="00374D"/>
        </a:solidFill>
        <a:effectLst/>
      </p:bgPr>
    </p:bg>
    <p:spTree>
      <p:nvGrpSpPr>
        <p:cNvPr id="1" name=""/>
        <p:cNvGrpSpPr/>
        <p:nvPr/>
      </p:nvGrpSpPr>
      <p:grpSpPr>
        <a:xfrm>
          <a:off x="0" y="0"/>
          <a:ext cx="0" cy="0"/>
          <a:chOff x="0" y="0"/>
          <a:chExt cx="0" cy="0"/>
        </a:xfrm>
      </p:grpSpPr>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199"/>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dirty="0"/>
              <a:t>Click to edit Master title style</a:t>
            </a:r>
          </a:p>
        </p:txBody>
      </p:sp>
      <p:pic>
        <p:nvPicPr>
          <p:cNvPr id="7" name="Picture 6">
            <a:extLst>
              <a:ext uri="{FF2B5EF4-FFF2-40B4-BE49-F238E27FC236}">
                <a16:creationId xmlns:a16="http://schemas.microsoft.com/office/drawing/2014/main" id="{28CF44B0-0A04-E541-B578-97D8F99AA7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00" y="-1"/>
            <a:ext cx="2032000" cy="1624879"/>
          </a:xfrm>
          <a:prstGeom prst="rect">
            <a:avLst/>
          </a:prstGeom>
        </p:spPr>
      </p:pic>
    </p:spTree>
    <p:extLst>
      <p:ext uri="{BB962C8B-B14F-4D97-AF65-F5344CB8AC3E}">
        <p14:creationId xmlns:p14="http://schemas.microsoft.com/office/powerpoint/2010/main" val="3516198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A4D2422-C0FE-E14F-B1D3-B62E3A9567D7}"/>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9240D38D-6025-8341-B4A0-7A743F330498}"/>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3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207AE-4F74-5DBD-B15C-946CFBDBE1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DD1996-E30A-078A-0FE7-50F713A83B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DBFF2-36D4-D31F-6473-BAE79D192418}"/>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5" name="Footer Placeholder 4">
            <a:extLst>
              <a:ext uri="{FF2B5EF4-FFF2-40B4-BE49-F238E27FC236}">
                <a16:creationId xmlns:a16="http://schemas.microsoft.com/office/drawing/2014/main" id="{4597815E-A0F5-AB0D-B448-5167FFE0EA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614AC4-8D59-B36B-A768-D8F83576A091}"/>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503056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794767FB-2E3E-8E44-9105-6CEAB982F7FE}"/>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1899B382-2BE8-D448-9201-694011E0D9A6}"/>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295409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rgbClr val="00374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DB782F-DB66-6946-9E72-AF4C9C41C1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6003" y="0"/>
            <a:ext cx="2905996" cy="2108200"/>
          </a:xfrm>
          <a:prstGeom prst="rect">
            <a:avLst/>
          </a:prstGeom>
        </p:spPr>
      </p:pic>
      <p:sp>
        <p:nvSpPr>
          <p:cNvPr id="11" name="Date Placeholder 2">
            <a:extLst>
              <a:ext uri="{FF2B5EF4-FFF2-40B4-BE49-F238E27FC236}">
                <a16:creationId xmlns:a16="http://schemas.microsoft.com/office/drawing/2014/main" id="{7E9775C9-0390-B944-85C6-CF3B2ACC2C72}"/>
              </a:ext>
            </a:extLst>
          </p:cNvPr>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30" rtl="0" eaLnBrk="1" fontAlgn="auto" latinLnBrk="0" hangingPunct="1">
              <a:lnSpc>
                <a:spcPct val="100000"/>
              </a:lnSpc>
              <a:spcBef>
                <a:spcPts val="0"/>
              </a:spcBef>
              <a:spcAft>
                <a:spcPts val="0"/>
              </a:spcAft>
              <a:buClrTx/>
              <a:buSzTx/>
              <a:buFontTx/>
              <a:buNone/>
              <a:tabLst/>
              <a:defRPr/>
            </a:pPr>
            <a:r>
              <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30" rtl="0" eaLnBrk="1" fontAlgn="auto" latinLnBrk="0" hangingPunct="1">
                <a:lnSpc>
                  <a:spcPct val="100000"/>
                </a:lnSpc>
                <a:spcBef>
                  <a:spcPts val="0"/>
                </a:spcBef>
                <a:spcAft>
                  <a:spcPts val="0"/>
                </a:spcAft>
                <a:buClrTx/>
                <a:buSzTx/>
                <a:buFontTx/>
                <a:buNone/>
                <a:tabLst/>
                <a:defRPr/>
              </a:pPr>
              <a:t>‹#›</a:t>
            </a:fld>
            <a:endParaRPr lang="en-US" sz="1067"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Placeholder 1">
            <a:extLst>
              <a:ext uri="{FF2B5EF4-FFF2-40B4-BE49-F238E27FC236}">
                <a16:creationId xmlns:a16="http://schemas.microsoft.com/office/drawing/2014/main" id="{8024123E-05FF-0648-B365-29F30C2332F5}"/>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lvl1pPr>
              <a:defRPr>
                <a:solidFill>
                  <a:srgbClr val="FFFFFF"/>
                </a:solidFill>
              </a:defRPr>
            </a:lvl1pPr>
          </a:lstStyle>
          <a:p>
            <a:r>
              <a:rPr lang="en-US" dirty="0"/>
              <a:t>Click to edit Master title style</a:t>
            </a:r>
          </a:p>
        </p:txBody>
      </p:sp>
      <p:sp>
        <p:nvSpPr>
          <p:cNvPr id="7" name="Text Placeholder 2">
            <a:extLst>
              <a:ext uri="{FF2B5EF4-FFF2-40B4-BE49-F238E27FC236}">
                <a16:creationId xmlns:a16="http://schemas.microsoft.com/office/drawing/2014/main" id="{19D29D88-B4FC-2C44-A4EF-AB6349994BAC}"/>
              </a:ext>
            </a:extLst>
          </p:cNvPr>
          <p:cNvSpPr>
            <a:spLocks noGrp="1"/>
          </p:cNvSpPr>
          <p:nvPr>
            <p:ph idx="1"/>
          </p:nvPr>
        </p:nvSpPr>
        <p:spPr>
          <a:xfrm>
            <a:off x="508000" y="1498600"/>
            <a:ext cx="10464800" cy="4368800"/>
          </a:xfrm>
          <a:prstGeom prst="rect">
            <a:avLst/>
          </a:prstGeom>
        </p:spPr>
        <p:txBody>
          <a:bodyPr vert="horz" lIns="0" tIns="0" rIns="0" bIns="0" rtlCol="0">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24240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EE145AE-D7AB-9342-A6CA-E61E68FCAB4B}"/>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1E6A242E-CE74-DF4F-A415-097BFD08C5DE}"/>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291408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E37E90E-A96A-764B-B81E-509D7561D7F1}"/>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FCD2250C-97B2-8B45-8B45-FD76F7CC98D0}"/>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996953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055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819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Section Header">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336438" y="2717801"/>
            <a:ext cx="7519124" cy="1422399"/>
          </a:xfrm>
        </p:spPr>
        <p:txBody>
          <a:bodyPr anchor="ctr"/>
          <a:lstStyle>
            <a:lvl1pPr algn="ctr">
              <a:defRPr>
                <a:solidFill>
                  <a:srgbClr val="005EB5"/>
                </a:solidFill>
              </a:defRPr>
            </a:lvl1pPr>
          </a:lstStyle>
          <a:p>
            <a:r>
              <a:rPr lang="en-US"/>
              <a:t>Click to edit Master title style</a:t>
            </a:r>
            <a:endParaRPr lang="en-US" dirty="0"/>
          </a:p>
        </p:txBody>
      </p:sp>
      <p:pic>
        <p:nvPicPr>
          <p:cNvPr id="8" name="Content Placeholder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9760" y="381000"/>
            <a:ext cx="1044837" cy="757027"/>
          </a:xfrm>
          <a:prstGeom prst="rect">
            <a:avLst/>
          </a:prstGeom>
        </p:spPr>
      </p:pic>
      <p:sp>
        <p:nvSpPr>
          <p:cNvPr id="17" name="Slide Number Placeholder 3"/>
          <p:cNvSpPr txBox="1">
            <a:spLocks/>
          </p:cNvSpPr>
          <p:nvPr userDrawn="1"/>
        </p:nvSpPr>
        <p:spPr>
          <a:xfrm>
            <a:off x="11074400" y="6645009"/>
            <a:ext cx="990600" cy="225083"/>
          </a:xfrm>
          <a:prstGeom prst="rect">
            <a:avLst/>
          </a:prstGeom>
        </p:spPr>
        <p:txBody>
          <a:bodyPr vert="horz" lIns="121920" tIns="60960" rIns="121920" bIns="60960" rtlCol="0" anchor="b"/>
          <a:lstStyle>
            <a:defPPr>
              <a:defRPr lang="en-US"/>
            </a:defPPr>
            <a:lvl1pPr algn="r" defTabSz="457200" rtl="0" fontAlgn="base">
              <a:spcBef>
                <a:spcPct val="0"/>
              </a:spcBef>
              <a:spcAft>
                <a:spcPct val="0"/>
              </a:spcAft>
              <a:defRPr sz="1000" kern="1200">
                <a:solidFill>
                  <a:schemeClr val="bg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fld id="{894A3A7E-69CF-6445-A1BA-0D920B2444B0}" type="slidenum">
              <a:rPr lang="en-US" sz="1333" smtClean="0">
                <a:solidFill>
                  <a:prstClr val="white"/>
                </a:solidFill>
              </a:rPr>
              <a:pPr/>
              <a:t>‹#›</a:t>
            </a:fld>
            <a:endParaRPr lang="en-US" sz="1333" dirty="0">
              <a:solidFill>
                <a:prstClr val="white"/>
              </a:solidFill>
            </a:endParaRPr>
          </a:p>
        </p:txBody>
      </p:sp>
      <p:sp>
        <p:nvSpPr>
          <p:cNvPr id="5" name="Date Placeholder 2"/>
          <p:cNvSpPr txBox="1">
            <a:spLocks/>
          </p:cNvSpPr>
          <p:nvPr userDrawn="1"/>
        </p:nvSpPr>
        <p:spPr>
          <a:xfrm>
            <a:off x="4165600" y="6621461"/>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©2019 All rights reserved</a:t>
            </a:r>
          </a:p>
        </p:txBody>
      </p:sp>
    </p:spTree>
    <p:extLst>
      <p:ext uri="{BB962C8B-B14F-4D97-AF65-F5344CB8AC3E}">
        <p14:creationId xmlns:p14="http://schemas.microsoft.com/office/powerpoint/2010/main" val="18417517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508000" y="5032516"/>
            <a:ext cx="7721600" cy="883603"/>
          </a:xfrm>
        </p:spPr>
        <p:txBody>
          <a:bodyPr/>
          <a:lstStyle>
            <a:lvl1pPr>
              <a:defRPr sz="32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511764" y="6070600"/>
            <a:ext cx="4161837" cy="304800"/>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
        <p:nvSpPr>
          <p:cNvPr id="2" name="Date Placeholder 2">
            <a:extLst>
              <a:ext uri="{FF2B5EF4-FFF2-40B4-BE49-F238E27FC236}">
                <a16:creationId xmlns:a16="http://schemas.microsoft.com/office/drawing/2014/main" id="{CEA9EB01-68F3-D9AD-5BB4-4C2F321826A5}"/>
              </a:ext>
            </a:extLst>
          </p:cNvPr>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Tree>
    <p:extLst>
      <p:ext uri="{BB962C8B-B14F-4D97-AF65-F5344CB8AC3E}">
        <p14:creationId xmlns:p14="http://schemas.microsoft.com/office/powerpoint/2010/main" val="1086624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19" name="Picture 18">
            <a:extLst>
              <a:ext uri="{FF2B5EF4-FFF2-40B4-BE49-F238E27FC236}">
                <a16:creationId xmlns:a16="http://schemas.microsoft.com/office/drawing/2014/main" id="{A75A3298-4DCD-BD4C-83EA-653731455925}"/>
              </a:ext>
            </a:extLst>
          </p:cNvPr>
          <p:cNvPicPr>
            <a:picLocks noChangeAspect="1"/>
          </p:cNvPicPr>
          <p:nvPr/>
        </p:nvPicPr>
        <p:blipFill>
          <a:blip r:embed="rId3"/>
          <a:stretch>
            <a:fillRect/>
          </a:stretch>
        </p:blipFill>
        <p:spPr>
          <a:xfrm>
            <a:off x="2679420" y="2012564"/>
            <a:ext cx="3871243" cy="2371493"/>
          </a:xfrm>
          <a:prstGeom prst="rect">
            <a:avLst/>
          </a:prstGeom>
        </p:spPr>
      </p:pic>
      <p:pic>
        <p:nvPicPr>
          <p:cNvPr id="21" name="Picture 20">
            <a:extLst>
              <a:ext uri="{FF2B5EF4-FFF2-40B4-BE49-F238E27FC236}">
                <a16:creationId xmlns:a16="http://schemas.microsoft.com/office/drawing/2014/main" id="{D882E88E-E3ED-1045-BD31-7037F28913AF}"/>
              </a:ext>
            </a:extLst>
          </p:cNvPr>
          <p:cNvPicPr>
            <a:picLocks noChangeAspect="1"/>
          </p:cNvPicPr>
          <p:nvPr/>
        </p:nvPicPr>
        <p:blipFill>
          <a:blip r:embed="rId4"/>
          <a:stretch>
            <a:fillRect/>
          </a:stretch>
        </p:blipFill>
        <p:spPr>
          <a:xfrm>
            <a:off x="7261864" y="1905000"/>
            <a:ext cx="2250721" cy="2479056"/>
          </a:xfrm>
          <a:prstGeom prst="rect">
            <a:avLst/>
          </a:prstGeom>
        </p:spPr>
      </p:pic>
      <p:sp>
        <p:nvSpPr>
          <p:cNvPr id="2" name="Date Placeholder 2">
            <a:extLst>
              <a:ext uri="{FF2B5EF4-FFF2-40B4-BE49-F238E27FC236}">
                <a16:creationId xmlns:a16="http://schemas.microsoft.com/office/drawing/2014/main" id="{6B4294CD-78E5-28B6-B1EA-172FE7FB536E}"/>
              </a:ext>
            </a:extLst>
          </p:cNvPr>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3" name="Picture 2">
            <a:extLst>
              <a:ext uri="{FF2B5EF4-FFF2-40B4-BE49-F238E27FC236}">
                <a16:creationId xmlns:a16="http://schemas.microsoft.com/office/drawing/2014/main" id="{77A070BC-4F2F-313F-BA70-1150C96D5669}"/>
              </a:ext>
            </a:extLst>
          </p:cNvPr>
          <p:cNvPicPr>
            <a:picLocks noChangeAspect="1"/>
          </p:cNvPicPr>
          <p:nvPr userDrawn="1"/>
        </p:nvPicPr>
        <p:blipFill>
          <a:blip r:embed="rId3"/>
          <a:stretch>
            <a:fillRect/>
          </a:stretch>
        </p:blipFill>
        <p:spPr>
          <a:xfrm>
            <a:off x="2679420" y="2012564"/>
            <a:ext cx="3871243" cy="2371493"/>
          </a:xfrm>
          <a:prstGeom prst="rect">
            <a:avLst/>
          </a:prstGeom>
        </p:spPr>
      </p:pic>
      <p:pic>
        <p:nvPicPr>
          <p:cNvPr id="4" name="Picture 3">
            <a:extLst>
              <a:ext uri="{FF2B5EF4-FFF2-40B4-BE49-F238E27FC236}">
                <a16:creationId xmlns:a16="http://schemas.microsoft.com/office/drawing/2014/main" id="{6AD09529-1873-8C12-33D4-831EEA89FDD0}"/>
              </a:ext>
            </a:extLst>
          </p:cNvPr>
          <p:cNvPicPr>
            <a:picLocks noChangeAspect="1"/>
          </p:cNvPicPr>
          <p:nvPr userDrawn="1"/>
        </p:nvPicPr>
        <p:blipFill>
          <a:blip r:embed="rId4"/>
          <a:stretch>
            <a:fillRect/>
          </a:stretch>
        </p:blipFill>
        <p:spPr>
          <a:xfrm>
            <a:off x="7261864" y="1905000"/>
            <a:ext cx="2250721" cy="2479056"/>
          </a:xfrm>
          <a:prstGeom prst="rect">
            <a:avLst/>
          </a:prstGeom>
        </p:spPr>
      </p:pic>
    </p:spTree>
    <p:extLst>
      <p:ext uri="{BB962C8B-B14F-4D97-AF65-F5344CB8AC3E}">
        <p14:creationId xmlns:p14="http://schemas.microsoft.com/office/powerpoint/2010/main" val="4197896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_Title Slide">
    <p:bg>
      <p:bgPr>
        <a:gradFill flip="none" rotWithShape="1">
          <a:gsLst>
            <a:gs pos="0">
              <a:srgbClr val="0085AB"/>
            </a:gs>
            <a:gs pos="99000">
              <a:srgbClr val="57B570"/>
            </a:gs>
          </a:gsLst>
          <a:lin ang="18900000" scaled="1"/>
          <a:tileRect/>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D2F63D3-C81A-444F-9710-81DBF834D4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1600" y="2"/>
            <a:ext cx="1930400" cy="1686828"/>
          </a:xfrm>
          <a:prstGeom prst="rect">
            <a:avLst/>
          </a:prstGeom>
        </p:spPr>
      </p:pic>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200"/>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B130AEE8-70D6-D165-AEA4-D86F8E2C3F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1600" y="2"/>
            <a:ext cx="1930400" cy="1686828"/>
          </a:xfrm>
          <a:prstGeom prst="rect">
            <a:avLst/>
          </a:prstGeom>
        </p:spPr>
      </p:pic>
    </p:spTree>
    <p:extLst>
      <p:ext uri="{BB962C8B-B14F-4D97-AF65-F5344CB8AC3E}">
        <p14:creationId xmlns:p14="http://schemas.microsoft.com/office/powerpoint/2010/main" val="2362845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499AF-DBBB-259B-1423-B1A49D7D4E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C4A8B2-80B9-951F-574B-05F9D68CF8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BB6698-B5A6-68DE-5F86-50AC0D90F16C}"/>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5" name="Footer Placeholder 4">
            <a:extLst>
              <a:ext uri="{FF2B5EF4-FFF2-40B4-BE49-F238E27FC236}">
                <a16:creationId xmlns:a16="http://schemas.microsoft.com/office/drawing/2014/main" id="{CB0CF0BC-1610-4765-F55B-CEB38CA7D3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6B9151-534C-7EDD-9CA3-F857C1B9B7BA}"/>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34887325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3_Title Slide">
    <p:bg>
      <p:bgPr>
        <a:solidFill>
          <a:srgbClr val="00374D"/>
        </a:solidFill>
        <a:effectLst/>
      </p:bgPr>
    </p:bg>
    <p:spTree>
      <p:nvGrpSpPr>
        <p:cNvPr id="1" name=""/>
        <p:cNvGrpSpPr/>
        <p:nvPr/>
      </p:nvGrpSpPr>
      <p:grpSpPr>
        <a:xfrm>
          <a:off x="0" y="0"/>
          <a:ext cx="0" cy="0"/>
          <a:chOff x="0" y="0"/>
          <a:chExt cx="0" cy="0"/>
        </a:xfrm>
      </p:grpSpPr>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200"/>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28CF44B0-0A04-E541-B578-97D8F99AA7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0000" y="1"/>
            <a:ext cx="2032000" cy="1624879"/>
          </a:xfrm>
          <a:prstGeom prst="rect">
            <a:avLst/>
          </a:prstGeom>
        </p:spPr>
      </p:pic>
      <p:pic>
        <p:nvPicPr>
          <p:cNvPr id="2" name="Picture 1">
            <a:extLst>
              <a:ext uri="{FF2B5EF4-FFF2-40B4-BE49-F238E27FC236}">
                <a16:creationId xmlns:a16="http://schemas.microsoft.com/office/drawing/2014/main" id="{1227ACB7-D354-9EB8-6FA9-9E6A7E0269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00" y="1"/>
            <a:ext cx="2032000" cy="1624879"/>
          </a:xfrm>
          <a:prstGeom prst="rect">
            <a:avLst/>
          </a:prstGeom>
        </p:spPr>
      </p:pic>
    </p:spTree>
    <p:extLst>
      <p:ext uri="{BB962C8B-B14F-4D97-AF65-F5344CB8AC3E}">
        <p14:creationId xmlns:p14="http://schemas.microsoft.com/office/powerpoint/2010/main" val="135809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A4D2422-C0FE-E14F-B1D3-B62E3A9567D7}"/>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9240D38D-6025-8341-B4A0-7A743F330498}"/>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29961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794767FB-2E3E-8E44-9105-6CEAB982F7FE}"/>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1899B382-2BE8-D448-9201-694011E0D9A6}"/>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052197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4_Title and Content">
    <p:bg>
      <p:bgPr>
        <a:solidFill>
          <a:srgbClr val="00374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DB782F-DB66-6946-9E72-AF4C9C41C1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03" y="0"/>
            <a:ext cx="2905996" cy="2108200"/>
          </a:xfrm>
          <a:prstGeom prst="rect">
            <a:avLst/>
          </a:prstGeom>
        </p:spPr>
      </p:pic>
      <p:sp>
        <p:nvSpPr>
          <p:cNvPr id="11" name="Date Placeholder 2">
            <a:extLst>
              <a:ext uri="{FF2B5EF4-FFF2-40B4-BE49-F238E27FC236}">
                <a16:creationId xmlns:a16="http://schemas.microsoft.com/office/drawing/2014/main" id="{7E9775C9-0390-B944-85C6-CF3B2ACC2C72}"/>
              </a:ext>
            </a:extLst>
          </p:cNvPr>
          <p:cNvSpPr txBox="1">
            <a:spLocks/>
          </p:cNvSpPr>
          <p:nvPr/>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2021 Rise to Immunize™   /   </a:t>
            </a:r>
            <a:fld id="{7D854B28-82E0-BB43-BCE7-BE34FCD83328}" type="slidenum">
              <a:rPr lang="en-US" sz="1067"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Placeholder 1">
            <a:extLst>
              <a:ext uri="{FF2B5EF4-FFF2-40B4-BE49-F238E27FC236}">
                <a16:creationId xmlns:a16="http://schemas.microsoft.com/office/drawing/2014/main" id="{8024123E-05FF-0648-B365-29F30C2332F5}"/>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lvl1pPr>
              <a:defRPr>
                <a:solidFill>
                  <a:srgbClr val="FFFFFF"/>
                </a:solidFill>
              </a:defRPr>
            </a:lvl1p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19D29D88-B4FC-2C44-A4EF-AB6349994BAC}"/>
              </a:ext>
            </a:extLst>
          </p:cNvPr>
          <p:cNvSpPr>
            <a:spLocks noGrp="1"/>
          </p:cNvSpPr>
          <p:nvPr>
            <p:ph idx="1"/>
          </p:nvPr>
        </p:nvSpPr>
        <p:spPr>
          <a:xfrm>
            <a:off x="508000" y="1498600"/>
            <a:ext cx="10464800" cy="4368800"/>
          </a:xfrm>
          <a:prstGeom prst="rect">
            <a:avLst/>
          </a:prstGeom>
        </p:spPr>
        <p:txBody>
          <a:bodyPr vert="horz" lIns="0" tIns="0" rIns="0" bIns="0" rtlCol="0">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53727322-731E-7988-47ED-05890DC276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6003" y="0"/>
            <a:ext cx="2905996" cy="2108200"/>
          </a:xfrm>
          <a:prstGeom prst="rect">
            <a:avLst/>
          </a:prstGeom>
        </p:spPr>
      </p:pic>
      <p:sp>
        <p:nvSpPr>
          <p:cNvPr id="3" name="Date Placeholder 2">
            <a:extLst>
              <a:ext uri="{FF2B5EF4-FFF2-40B4-BE49-F238E27FC236}">
                <a16:creationId xmlns:a16="http://schemas.microsoft.com/office/drawing/2014/main" id="{F6A4F302-8857-4226-4A94-758280E6C6DA}"/>
              </a:ext>
            </a:extLst>
          </p:cNvPr>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761455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EE145AE-D7AB-9342-A6CA-E61E68FCAB4B}"/>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1E6A242E-CE74-DF4F-A415-097BFD08C5DE}"/>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082160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E37E90E-A96A-764B-B81E-509D7561D7F1}"/>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FCD2250C-97B2-8B45-8B45-FD76F7CC98D0}"/>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527045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26944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D5187-1342-F3AF-A9B3-878DEB8BF1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4BEEA5-7231-DA23-663A-E4C91AEF67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D7B91F-0F15-5FEE-31F0-6399799464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A281D7-2A91-E8BD-D095-38BB77DEF50B}"/>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6" name="Footer Placeholder 5">
            <a:extLst>
              <a:ext uri="{FF2B5EF4-FFF2-40B4-BE49-F238E27FC236}">
                <a16:creationId xmlns:a16="http://schemas.microsoft.com/office/drawing/2014/main" id="{198DDB09-8CAA-8005-3DAE-F439E8E24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5A1B1D-F210-9B1F-A346-B5661D7C4405}"/>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2293291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0A0C8-D7AE-9A75-D7BC-7D534732D3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DFC788-8713-B28C-23B9-F1D8859EC5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0811AF-4511-3BCA-A914-5B96DDB861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A345D9-81C0-A4A5-5B79-73968078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C6ACD-6228-75F4-0E67-CFEFCD1B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078BAF-2FD1-33A5-0FB8-AE5F4BED1D9B}"/>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8" name="Footer Placeholder 7">
            <a:extLst>
              <a:ext uri="{FF2B5EF4-FFF2-40B4-BE49-F238E27FC236}">
                <a16:creationId xmlns:a16="http://schemas.microsoft.com/office/drawing/2014/main" id="{C9572877-11F4-5CB6-DF6E-E6A4524981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5951AF-1539-B168-1D36-11E4868DF9C8}"/>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5571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44739-23AF-A12B-12AC-650E017075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8FF10D-2A51-1DEF-E585-E3DF9DF6F684}"/>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4" name="Footer Placeholder 3">
            <a:extLst>
              <a:ext uri="{FF2B5EF4-FFF2-40B4-BE49-F238E27FC236}">
                <a16:creationId xmlns:a16="http://schemas.microsoft.com/office/drawing/2014/main" id="{60232078-A08D-5655-618F-D77347A08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1FEB2C-20A9-9986-9ED3-D20800EDE5F1}"/>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35187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10006-016E-FC43-4A40-8F9B5AF62BA0}"/>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3" name="Footer Placeholder 2">
            <a:extLst>
              <a:ext uri="{FF2B5EF4-FFF2-40B4-BE49-F238E27FC236}">
                <a16:creationId xmlns:a16="http://schemas.microsoft.com/office/drawing/2014/main" id="{478EEB0F-8CA8-9CA7-3E69-44CEF6A19C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65E833-162C-2DDF-E1D1-98629984EF70}"/>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2847709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4EF37-14F8-A822-0B71-4D10600C21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483D89-2EFB-20B5-17B6-76BD8CBFAC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AEB847-7021-4B69-6372-0921BCAA8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40AA38-DA93-8A70-093E-FC0030994405}"/>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6" name="Footer Placeholder 5">
            <a:extLst>
              <a:ext uri="{FF2B5EF4-FFF2-40B4-BE49-F238E27FC236}">
                <a16:creationId xmlns:a16="http://schemas.microsoft.com/office/drawing/2014/main" id="{E1ACA4B9-8BF3-00E2-73E9-E92C899A14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4C0CCA-86A2-05E2-ABB6-00C5F38F5C14}"/>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147710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76563-F160-1C2C-5DF7-C102553FCC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E3679D-294B-7796-389D-EDC859AF61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18C4F7-231E-F7A8-C0B6-0EDD09A07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24A3AB-95B3-96F1-792C-0300E0991BCB}"/>
              </a:ext>
            </a:extLst>
          </p:cNvPr>
          <p:cNvSpPr>
            <a:spLocks noGrp="1"/>
          </p:cNvSpPr>
          <p:nvPr>
            <p:ph type="dt" sz="half" idx="10"/>
          </p:nvPr>
        </p:nvSpPr>
        <p:spPr/>
        <p:txBody>
          <a:bodyPr/>
          <a:lstStyle/>
          <a:p>
            <a:fld id="{C39DFC4A-F2C5-449B-9A26-72BAB035E0CB}" type="datetimeFigureOut">
              <a:rPr lang="en-US" smtClean="0"/>
              <a:t>6/25/2026</a:t>
            </a:fld>
            <a:endParaRPr lang="en-US"/>
          </a:p>
        </p:txBody>
      </p:sp>
      <p:sp>
        <p:nvSpPr>
          <p:cNvPr id="6" name="Footer Placeholder 5">
            <a:extLst>
              <a:ext uri="{FF2B5EF4-FFF2-40B4-BE49-F238E27FC236}">
                <a16:creationId xmlns:a16="http://schemas.microsoft.com/office/drawing/2014/main" id="{2E189BC1-D859-E168-6254-0EACEB2398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DB0BD1-69F2-1380-9439-112D558E1618}"/>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003350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5.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image" Target="../media/image5.jp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theme" Target="../theme/theme3.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C9D5C5-B13F-47FF-92BC-C4D83ED0F1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EE507E-3748-D30F-482A-053AC5BEC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789982-29D4-A686-99F4-5F68CBB7EC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DFC4A-F2C5-449B-9A26-72BAB035E0CB}" type="datetimeFigureOut">
              <a:rPr lang="en-US" smtClean="0"/>
              <a:t>6/25/2026</a:t>
            </a:fld>
            <a:endParaRPr lang="en-US"/>
          </a:p>
        </p:txBody>
      </p:sp>
      <p:sp>
        <p:nvSpPr>
          <p:cNvPr id="5" name="Footer Placeholder 4">
            <a:extLst>
              <a:ext uri="{FF2B5EF4-FFF2-40B4-BE49-F238E27FC236}">
                <a16:creationId xmlns:a16="http://schemas.microsoft.com/office/drawing/2014/main" id="{32D1505B-8597-0ECC-385E-85D2E3314B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0A2ED0-3093-CE94-3BE7-DBF020258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1FD21-90EE-4F57-872C-84F0DE5649D5}" type="slidenum">
              <a:rPr lang="en-US" smtClean="0"/>
              <a:t>‹#›</a:t>
            </a:fld>
            <a:endParaRPr lang="en-US"/>
          </a:p>
        </p:txBody>
      </p:sp>
    </p:spTree>
    <p:extLst>
      <p:ext uri="{BB962C8B-B14F-4D97-AF65-F5344CB8AC3E}">
        <p14:creationId xmlns:p14="http://schemas.microsoft.com/office/powerpoint/2010/main" val="3427379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 id="214748370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26" name="Date Placeholder 2"/>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30" rtl="0" eaLnBrk="1" fontAlgn="auto" latinLnBrk="0" hangingPunct="1">
              <a:lnSpc>
                <a:spcPct val="100000"/>
              </a:lnSpc>
              <a:spcBef>
                <a:spcPts val="0"/>
              </a:spcBef>
              <a:spcAft>
                <a:spcPts val="0"/>
              </a:spcAft>
              <a:buClrTx/>
              <a:buSzTx/>
              <a:buFontTx/>
              <a:buNone/>
              <a:tabLst/>
              <a:defRPr/>
            </a:pPr>
            <a:r>
              <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30" rtl="0" eaLnBrk="1" fontAlgn="auto" latinLnBrk="0" hangingPunct="1">
                <a:lnSpc>
                  <a:spcPct val="100000"/>
                </a:lnSpc>
                <a:spcBef>
                  <a:spcPts val="0"/>
                </a:spcBef>
                <a:spcAft>
                  <a:spcPts val="0"/>
                </a:spcAft>
                <a:buClrTx/>
                <a:buSzTx/>
                <a:buFontTx/>
                <a:buNone/>
                <a:tabLst/>
                <a:defRPr/>
              </a:pPr>
              <a:t>‹#›</a:t>
            </a:fld>
            <a:endParaRPr lang="en-US" sz="1067"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6551578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609585" rtl="0" eaLnBrk="1" latinLnBrk="0" hangingPunct="1">
        <a:spcBef>
          <a:spcPct val="0"/>
        </a:spcBef>
        <a:buNone/>
        <a:defRPr sz="3733"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457189" indent="-457189" algn="l" defTabSz="609585" rtl="0" eaLnBrk="1" latinLnBrk="0" hangingPunct="1">
        <a:spcBef>
          <a:spcPct val="20000"/>
        </a:spcBef>
        <a:buFont typeface="Arial" panose="020B0604020202020204" pitchFamily="34" charset="0"/>
        <a:buChar char="•"/>
        <a:defRPr sz="2667"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990575" indent="-380990" algn="l" defTabSz="609585" rtl="0" eaLnBrk="1" latinLnBrk="0" hangingPunct="1">
        <a:spcBef>
          <a:spcPts val="667"/>
        </a:spcBef>
        <a:buFont typeface="Arial" panose="020B0604020202020204" pitchFamily="34" charset="0"/>
        <a:buChar char="•"/>
        <a:defRPr sz="2267"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676358" indent="-457189" algn="l" defTabSz="609585" rtl="0" eaLnBrk="1" latinLnBrk="0" hangingPunct="1">
        <a:spcBef>
          <a:spcPts val="667"/>
        </a:spcBef>
        <a:buFont typeface="Arial" panose="020B0604020202020204" pitchFamily="34" charset="0"/>
        <a:buChar char="•"/>
        <a:defRPr sz="1867"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828754" indent="0" algn="l" defTabSz="609585" rtl="0" eaLnBrk="1" latinLnBrk="0" hangingPunct="1">
        <a:spcBef>
          <a:spcPct val="20000"/>
        </a:spcBef>
        <a:buFont typeface="Arial"/>
        <a:buNone/>
        <a:defRPr sz="1600"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1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26" name="Date Placeholder 2"/>
          <p:cNvSpPr txBox="1">
            <a:spLocks/>
          </p:cNvSpPr>
          <p:nvPr/>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2021 Rise to Immunize™   /   </a:t>
            </a:r>
            <a:fld id="{7D854B28-82E0-BB43-BCE7-BE34FCD83328}" type="slidenum">
              <a:rPr lang="en-US" sz="1067"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Date Placeholder 2">
            <a:extLst>
              <a:ext uri="{FF2B5EF4-FFF2-40B4-BE49-F238E27FC236}">
                <a16:creationId xmlns:a16="http://schemas.microsoft.com/office/drawing/2014/main" id="{5FF9835D-3413-9720-123E-1EBB107AC464}"/>
              </a:ext>
            </a:extLst>
          </p:cNvPr>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3320010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609570" rtl="0" eaLnBrk="1" latinLnBrk="0" hangingPunct="1">
        <a:spcBef>
          <a:spcPct val="0"/>
        </a:spcBef>
        <a:buNone/>
        <a:defRPr sz="3733"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457178" indent="-457178" algn="l" defTabSz="609570" rtl="0" eaLnBrk="1" latinLnBrk="0" hangingPunct="1">
        <a:spcBef>
          <a:spcPct val="20000"/>
        </a:spcBef>
        <a:buFont typeface="Arial" panose="020B0604020202020204" pitchFamily="34" charset="0"/>
        <a:buChar char="•"/>
        <a:defRPr sz="2667"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990550" indent="-380981" algn="l" defTabSz="609570" rtl="0" eaLnBrk="1" latinLnBrk="0" hangingPunct="1">
        <a:spcBef>
          <a:spcPts val="667"/>
        </a:spcBef>
        <a:buFont typeface="Arial" panose="020B0604020202020204" pitchFamily="34" charset="0"/>
        <a:buChar char="•"/>
        <a:defRPr sz="2267"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676317" indent="-457178" algn="l" defTabSz="609570" rtl="0" eaLnBrk="1" latinLnBrk="0" hangingPunct="1">
        <a:spcBef>
          <a:spcPts val="667"/>
        </a:spcBef>
        <a:buFont typeface="Arial" panose="020B0604020202020204" pitchFamily="34" charset="0"/>
        <a:buChar char="•"/>
        <a:defRPr sz="1867"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828709" indent="0" algn="l" defTabSz="609570" rtl="0" eaLnBrk="1" latinLnBrk="0" hangingPunct="1">
        <a:spcBef>
          <a:spcPct val="20000"/>
        </a:spcBef>
        <a:buFont typeface="Arial"/>
        <a:buNone/>
        <a:defRPr sz="1600" kern="1200">
          <a:solidFill>
            <a:schemeClr val="tx1"/>
          </a:solidFill>
          <a:latin typeface="+mn-lt"/>
          <a:ea typeface="+mn-ea"/>
          <a:cs typeface="+mn-cs"/>
        </a:defRPr>
      </a:lvl4pPr>
      <a:lvl5pPr marL="2743062" indent="-304784" algn="l" defTabSz="609570" rtl="0" eaLnBrk="1" latinLnBrk="0" hangingPunct="1">
        <a:spcBef>
          <a:spcPct val="20000"/>
        </a:spcBef>
        <a:buFont typeface="Arial"/>
        <a:buChar char="»"/>
        <a:defRPr sz="1600" kern="1200">
          <a:solidFill>
            <a:schemeClr val="tx1"/>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s://www.trustedmessengerprogram.org/training" TargetMode="External"/><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hyperlink" Target="https://www.amga.org/getmedia/b93e869b-a2cd-4f45-8f50-97462e1b189e/amga-vaccine-confidence-focus-group-summary.pdf" TargetMode="External"/><Relationship Id="rId5" Type="http://schemas.openxmlformats.org/officeDocument/2006/relationships/hyperlink" Target="https://www.amga.org/rise-to-immunize/campaign-toolkit/welcome" TargetMode="External"/><Relationship Id="rId4" Type="http://schemas.openxmlformats.org/officeDocument/2006/relationships/hyperlink" Target="mailto:RiseToImmunize@amga.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B6BDB4-B615-2BA2-73D0-288DDC20D280}"/>
              </a:ext>
            </a:extLst>
          </p:cNvPr>
          <p:cNvSpPr txBox="1">
            <a:spLocks/>
          </p:cNvSpPr>
          <p:nvPr/>
        </p:nvSpPr>
        <p:spPr>
          <a:xfrm>
            <a:off x="5638912" y="3073985"/>
            <a:ext cx="6479295" cy="1684905"/>
          </a:xfrm>
          <a:prstGeom prst="rect">
            <a:avLst/>
          </a:prstGeom>
        </p:spPr>
        <p:txBody>
          <a:bodyPr vert="horz" lIns="0" tIns="0" rIns="0" bIns="0" rtlCol="0" anchor="b">
            <a:noAutofit/>
          </a:bodyPr>
          <a:lstStyle>
            <a:lvl1pPr algn="l" defTabSz="457200" rtl="0" eaLnBrk="1" latinLnBrk="0" hangingPunct="1">
              <a:spcBef>
                <a:spcPct val="0"/>
              </a:spcBef>
              <a:buNone/>
              <a:defRPr sz="2400" b="1" i="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3600" dirty="0">
                <a:solidFill>
                  <a:srgbClr val="00374D"/>
                </a:solidFill>
                <a:latin typeface="Open Sans" panose="020B0606030504020204" pitchFamily="34" charset="0"/>
                <a:ea typeface="Open Sans" panose="020B0606030504020204" pitchFamily="34" charset="0"/>
                <a:cs typeface="Open Sans" panose="020B0606030504020204" pitchFamily="34" charset="0"/>
              </a:rPr>
              <a:t>The AIMS Approach to Vaccine Conversations – Team Discussion</a:t>
            </a:r>
            <a:endParaRPr lang="en-US" sz="3600" dirty="0">
              <a:solidFill>
                <a:srgbClr val="00374D"/>
              </a:solidFill>
            </a:endParaRPr>
          </a:p>
        </p:txBody>
      </p:sp>
      <p:sp>
        <p:nvSpPr>
          <p:cNvPr id="3" name="Title 2">
            <a:extLst>
              <a:ext uri="{FF2B5EF4-FFF2-40B4-BE49-F238E27FC236}">
                <a16:creationId xmlns:a16="http://schemas.microsoft.com/office/drawing/2014/main" id="{4275267E-3A35-B4DA-5222-AF5890CA2735}"/>
              </a:ext>
            </a:extLst>
          </p:cNvPr>
          <p:cNvSpPr>
            <a:spLocks noGrp="1" noRot="1" noMove="1" noResize="1" noEditPoints="1" noAdjustHandles="1" noChangeArrowheads="1" noChangeShapeType="1"/>
          </p:cNvSpPr>
          <p:nvPr>
            <p:ph type="title"/>
          </p:nvPr>
        </p:nvSpPr>
        <p:spPr>
          <a:xfrm>
            <a:off x="220930" y="5620343"/>
            <a:ext cx="7721600" cy="883603"/>
          </a:xfrm>
        </p:spPr>
        <p:txBody>
          <a:bodyPr>
            <a:norm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August 2026</a:t>
            </a:r>
          </a:p>
        </p:txBody>
      </p:sp>
      <p:pic>
        <p:nvPicPr>
          <p:cNvPr id="7" name="Picture 6">
            <a:extLst>
              <a:ext uri="{FF2B5EF4-FFF2-40B4-BE49-F238E27FC236}">
                <a16:creationId xmlns:a16="http://schemas.microsoft.com/office/drawing/2014/main" id="{4C2F959D-4E21-4752-F976-CB2A823F622B}"/>
              </a:ext>
            </a:extLst>
          </p:cNvPr>
          <p:cNvPicPr>
            <a:picLocks noGrp="1" noRot="1" noChangeAspect="1" noMove="1" noResize="1" noEditPoints="1" noAdjustHandles="1" noChangeArrowheads="1" noChangeShapeType="1" noCrop="1"/>
          </p:cNvPicPr>
          <p:nvPr/>
        </p:nvPicPr>
        <p:blipFill>
          <a:blip r:embed="rId3"/>
          <a:stretch>
            <a:fillRect/>
          </a:stretch>
        </p:blipFill>
        <p:spPr>
          <a:xfrm>
            <a:off x="8686256" y="0"/>
            <a:ext cx="3505744" cy="2747448"/>
          </a:xfrm>
          <a:prstGeom prst="rect">
            <a:avLst/>
          </a:prstGeom>
        </p:spPr>
      </p:pic>
      <p:sp>
        <p:nvSpPr>
          <p:cNvPr id="2" name="Rectangle 1">
            <a:extLst>
              <a:ext uri="{FF2B5EF4-FFF2-40B4-BE49-F238E27FC236}">
                <a16:creationId xmlns:a16="http://schemas.microsoft.com/office/drawing/2014/main" id="{43CC9FFE-19A3-214A-46D2-CDBD32FCBD3E}"/>
              </a:ext>
            </a:extLst>
          </p:cNvPr>
          <p:cNvSpPr>
            <a:spLocks noGrp="1" noRot="1" noMove="1" noResize="1" noEditPoints="1" noAdjustHandles="1" noChangeArrowheads="1" noChangeShapeType="1"/>
          </p:cNvSpPr>
          <p:nvPr/>
        </p:nvSpPr>
        <p:spPr>
          <a:xfrm>
            <a:off x="9666514" y="5428343"/>
            <a:ext cx="2451693" cy="14296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5905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p:txBody>
          <a:bodyPr/>
          <a:lstStyle/>
          <a:p>
            <a:r>
              <a:rPr lang="en-US" dirty="0"/>
              <a:t>Practice the Steps </a:t>
            </a:r>
          </a:p>
        </p:txBody>
      </p:sp>
      <p:sp>
        <p:nvSpPr>
          <p:cNvPr id="3" name="TextBox 2">
            <a:extLst>
              <a:ext uri="{FF2B5EF4-FFF2-40B4-BE49-F238E27FC236}">
                <a16:creationId xmlns:a16="http://schemas.microsoft.com/office/drawing/2014/main" id="{344D68A8-652B-0C48-F343-C084A7F9EC5F}"/>
              </a:ext>
            </a:extLst>
          </p:cNvPr>
          <p:cNvSpPr txBox="1"/>
          <p:nvPr/>
        </p:nvSpPr>
        <p:spPr>
          <a:xfrm>
            <a:off x="-112215" y="1329206"/>
            <a:ext cx="6532266" cy="6433556"/>
          </a:xfrm>
          <a:prstGeom prst="rect">
            <a:avLst/>
          </a:prstGeom>
          <a:noFill/>
        </p:spPr>
        <p:txBody>
          <a:bodyPr wrap="square" rtlCol="0">
            <a:spAutoFit/>
          </a:bodyPr>
          <a:lstStyle/>
          <a:p>
            <a:pPr marL="914400" lvl="1" indent="-457200">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Now that you have had a chance to discuss the steps, split into pairs or small groups. </a:t>
            </a:r>
          </a:p>
          <a:p>
            <a:pPr marL="914400" lvl="1" indent="-457200">
              <a:buFont typeface="Arial" panose="020B0604020202020204" pitchFamily="34" charset="0"/>
              <a:buChar char="•"/>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Reflect </a:t>
            </a: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again on the four steps: announce, inquire, mirror, and secure.</a:t>
            </a:r>
          </a:p>
          <a:p>
            <a:pPr marL="914400" lvl="1" indent="-457200">
              <a:buFont typeface="Arial" panose="020B0604020202020204" pitchFamily="34" charset="0"/>
              <a:buChar char="•"/>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Take turns </a:t>
            </a: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roleplaying as both the patient and healthcare professional, incorporating each step into your conversation about vaccines.</a:t>
            </a:r>
            <a:endPar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R="0" lvl="0">
              <a:lnSpc>
                <a:spcPct val="107000"/>
              </a:lnSpc>
              <a:spcBef>
                <a:spcPts val="0"/>
              </a:spcBef>
              <a:spcAft>
                <a:spcPts val="800"/>
              </a:spcAft>
              <a:buSzPts val="1000"/>
              <a:tabLst>
                <a:tab pos="400050" algn="l"/>
              </a:tabLst>
            </a:pP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289D2FE2-E04E-6B2A-FDA4-56DDD6A7DBCF}"/>
              </a:ext>
            </a:extLst>
          </p:cNvPr>
          <p:cNvPicPr>
            <a:picLocks noChangeAspect="1"/>
          </p:cNvPicPr>
          <p:nvPr/>
        </p:nvPicPr>
        <p:blipFill>
          <a:blip r:embed="rId3"/>
          <a:srcRect l="7301" r="5897"/>
          <a:stretch>
            <a:fillRect/>
          </a:stretch>
        </p:blipFill>
        <p:spPr>
          <a:xfrm>
            <a:off x="6549670" y="1329206"/>
            <a:ext cx="5264150" cy="3054507"/>
          </a:xfrm>
          <a:prstGeom prst="rect">
            <a:avLst/>
          </a:prstGeom>
        </p:spPr>
      </p:pic>
      <p:sp>
        <p:nvSpPr>
          <p:cNvPr id="8" name="Rectangle 7">
            <a:extLst>
              <a:ext uri="{FF2B5EF4-FFF2-40B4-BE49-F238E27FC236}">
                <a16:creationId xmlns:a16="http://schemas.microsoft.com/office/drawing/2014/main" id="{F7B53934-0599-1F54-315A-101BE93A8236}"/>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657D6118-A730-E0F8-7934-D4D7C79A129A}"/>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1776201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a:xfrm>
            <a:off x="0" y="287337"/>
            <a:ext cx="11938000" cy="883603"/>
          </a:xfrm>
        </p:spPr>
        <p:txBody>
          <a:bodyPr/>
          <a:lstStyle/>
          <a:p>
            <a:pPr algn="ctr"/>
            <a:r>
              <a:rPr lang="en-US" dirty="0"/>
              <a:t>Recognize a Vaccine Champion!</a:t>
            </a:r>
          </a:p>
        </p:txBody>
      </p:sp>
      <p:pic>
        <p:nvPicPr>
          <p:cNvPr id="4" name="Picture 3" descr="A group of people in a meeting&#10;&#10;Description automatically generated">
            <a:extLst>
              <a:ext uri="{FF2B5EF4-FFF2-40B4-BE49-F238E27FC236}">
                <a16:creationId xmlns:a16="http://schemas.microsoft.com/office/drawing/2014/main" id="{54739FC6-D6C2-3B6A-A175-2C2B094CD5F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91199" y="1496290"/>
            <a:ext cx="6409601" cy="4272743"/>
          </a:xfrm>
          <a:prstGeom prst="rect">
            <a:avLst/>
          </a:prstGeom>
        </p:spPr>
      </p:pic>
      <p:sp>
        <p:nvSpPr>
          <p:cNvPr id="5" name="Rectangle 4">
            <a:extLst>
              <a:ext uri="{FF2B5EF4-FFF2-40B4-BE49-F238E27FC236}">
                <a16:creationId xmlns:a16="http://schemas.microsoft.com/office/drawing/2014/main" id="{B86A63A3-6C4C-DAEC-19B6-96E45EF5CA05}"/>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2FF07504-35A6-BAA5-1DCB-DDF4FEAF2B04}"/>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1961021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06A91D72-CCE9-CC86-CF5F-3B45052DA5E6}"/>
              </a:ext>
            </a:extLst>
          </p:cNvPr>
          <p:cNvSpPr txBox="1">
            <a:spLocks/>
          </p:cNvSpPr>
          <p:nvPr/>
        </p:nvSpPr>
        <p:spPr>
          <a:xfrm>
            <a:off x="508000" y="287337"/>
            <a:ext cx="11176000" cy="883603"/>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pPr defTabSz="609585"/>
            <a:r>
              <a:rPr lang="en-US" sz="3733" dirty="0"/>
              <a:t>Beyond RIZE Action Month…</a:t>
            </a:r>
          </a:p>
        </p:txBody>
      </p:sp>
      <p:sp>
        <p:nvSpPr>
          <p:cNvPr id="5" name="TextBox 4">
            <a:extLst>
              <a:ext uri="{FF2B5EF4-FFF2-40B4-BE49-F238E27FC236}">
                <a16:creationId xmlns:a16="http://schemas.microsoft.com/office/drawing/2014/main" id="{4E59DA6D-D22B-F14D-FDEC-465BCB15D0C0}"/>
              </a:ext>
            </a:extLst>
          </p:cNvPr>
          <p:cNvSpPr txBox="1"/>
          <p:nvPr/>
        </p:nvSpPr>
        <p:spPr>
          <a:xfrm>
            <a:off x="304800" y="6070600"/>
            <a:ext cx="2946400" cy="502766"/>
          </a:xfrm>
          <a:prstGeom prst="rect">
            <a:avLst/>
          </a:prstGeom>
          <a:solidFill>
            <a:schemeClr val="bg1"/>
          </a:solidFill>
        </p:spPr>
        <p:txBody>
          <a:bodyPr wrap="square" rtlCol="0">
            <a:spAutoFit/>
          </a:bodyPr>
          <a:lstStyle/>
          <a:p>
            <a:pPr defTabSz="1219170"/>
            <a:endParaRPr lang="en-US" sz="2667"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C25410E3-FB05-35C6-05BC-22A0C86DF2AD}"/>
              </a:ext>
            </a:extLst>
          </p:cNvPr>
          <p:cNvSpPr>
            <a:spLocks noGrp="1"/>
          </p:cNvSpPr>
          <p:nvPr>
            <p:ph idx="1"/>
          </p:nvPr>
        </p:nvSpPr>
        <p:spPr>
          <a:xfrm>
            <a:off x="457200" y="1155699"/>
            <a:ext cx="11379200" cy="5591991"/>
          </a:xfrm>
        </p:spPr>
        <p:txBody>
          <a:bodyPr/>
          <a:lstStyle/>
          <a:p>
            <a:pPr>
              <a:lnSpc>
                <a:spcPct val="150000"/>
              </a:lnSpc>
            </a:pPr>
            <a:r>
              <a:rPr lang="en-US" sz="2000" dirty="0">
                <a:solidFill>
                  <a:srgbClr val="9CC038"/>
                </a:solidFill>
              </a:rPr>
              <a:t>Put these strategies into practice!</a:t>
            </a:r>
          </a:p>
          <a:p>
            <a:pPr lvl="1"/>
            <a:r>
              <a:rPr lang="en-US" sz="1800" dirty="0"/>
              <a:t>We talked about some great strategies and next steps. Let’s make sure to track progress on our implementation of them moving forward!</a:t>
            </a:r>
          </a:p>
          <a:p>
            <a:pPr>
              <a:lnSpc>
                <a:spcPct val="150000"/>
              </a:lnSpc>
            </a:pPr>
            <a:r>
              <a:rPr lang="en-US" sz="2000" dirty="0">
                <a:solidFill>
                  <a:srgbClr val="9CC038"/>
                </a:solidFill>
              </a:rPr>
              <a:t>Take the TMP CME Course.</a:t>
            </a:r>
          </a:p>
          <a:p>
            <a:pPr lvl="1">
              <a:lnSpc>
                <a:spcPct val="150000"/>
              </a:lnSpc>
            </a:pPr>
            <a:r>
              <a:rPr lang="en-US" sz="1800" dirty="0"/>
              <a:t>Visit the TMP website to </a:t>
            </a:r>
            <a:r>
              <a:rPr lang="en-US" sz="1800" dirty="0">
                <a:hlinkClick r:id="rId3"/>
              </a:rPr>
              <a:t>learn more and enroll</a:t>
            </a:r>
            <a:endParaRPr lang="en-US" sz="1800" dirty="0"/>
          </a:p>
          <a:p>
            <a:pPr>
              <a:lnSpc>
                <a:spcPct val="150000"/>
              </a:lnSpc>
            </a:pPr>
            <a:r>
              <a:rPr lang="en-US" sz="2000" dirty="0">
                <a:solidFill>
                  <a:srgbClr val="9CC038"/>
                </a:solidFill>
              </a:rPr>
              <a:t>Attend a RIZE monthly webinar.</a:t>
            </a:r>
          </a:p>
          <a:p>
            <a:pPr lvl="1">
              <a:lnSpc>
                <a:spcPct val="150000"/>
              </a:lnSpc>
            </a:pPr>
            <a:r>
              <a:rPr lang="en-US" sz="1800" dirty="0"/>
              <a:t>To register, email </a:t>
            </a:r>
            <a:r>
              <a:rPr lang="en-US" sz="1800" dirty="0">
                <a:hlinkClick r:id="rId4"/>
              </a:rPr>
              <a:t>RiseToImmunize@amga.org</a:t>
            </a:r>
            <a:r>
              <a:rPr lang="en-US" sz="1800" dirty="0"/>
              <a:t> </a:t>
            </a:r>
          </a:p>
          <a:p>
            <a:pPr>
              <a:lnSpc>
                <a:spcPct val="150000"/>
              </a:lnSpc>
            </a:pPr>
            <a:r>
              <a:rPr lang="en-US" sz="2000" dirty="0">
                <a:solidFill>
                  <a:srgbClr val="9CC038"/>
                </a:solidFill>
              </a:rPr>
              <a:t>Consult the RIZE Campaign Toolkit. </a:t>
            </a:r>
          </a:p>
          <a:p>
            <a:pPr lvl="1">
              <a:lnSpc>
                <a:spcPct val="150000"/>
              </a:lnSpc>
            </a:pPr>
            <a:r>
              <a:rPr lang="en-US" sz="1800" dirty="0"/>
              <a:t>Visit our website </a:t>
            </a:r>
            <a:r>
              <a:rPr lang="en-US" sz="1800" dirty="0">
                <a:hlinkClick r:id="rId5"/>
              </a:rPr>
              <a:t>here</a:t>
            </a:r>
            <a:r>
              <a:rPr lang="en-US" sz="1800" dirty="0"/>
              <a:t>! </a:t>
            </a:r>
          </a:p>
          <a:p>
            <a:pPr>
              <a:lnSpc>
                <a:spcPct val="150000"/>
              </a:lnSpc>
            </a:pPr>
            <a:r>
              <a:rPr lang="en-US" sz="2000" dirty="0">
                <a:solidFill>
                  <a:srgbClr val="9CC038"/>
                </a:solidFill>
              </a:rPr>
              <a:t>Read a peer-to-peer vaccine confidence focus group</a:t>
            </a:r>
          </a:p>
          <a:p>
            <a:pPr marL="0" indent="0">
              <a:buNone/>
            </a:pPr>
            <a:r>
              <a:rPr lang="en-US" sz="2000" dirty="0">
                <a:solidFill>
                  <a:srgbClr val="9CC038"/>
                </a:solidFill>
              </a:rPr>
              <a:t>	summary from Pfizer.</a:t>
            </a:r>
          </a:p>
          <a:p>
            <a:pPr lvl="1">
              <a:lnSpc>
                <a:spcPct val="150000"/>
              </a:lnSpc>
            </a:pPr>
            <a:r>
              <a:rPr lang="en-US" sz="1800" dirty="0"/>
              <a:t>View the </a:t>
            </a:r>
            <a:r>
              <a:rPr lang="en-US" sz="1800" dirty="0">
                <a:hlinkClick r:id="rId6"/>
              </a:rPr>
              <a:t>resource</a:t>
            </a:r>
            <a:endParaRPr lang="en-US" sz="2000" dirty="0">
              <a:solidFill>
                <a:srgbClr val="9CC038"/>
              </a:solidFill>
            </a:endParaRPr>
          </a:p>
          <a:p>
            <a:pPr marL="609585" lvl="1" indent="0">
              <a:lnSpc>
                <a:spcPct val="150000"/>
              </a:lnSpc>
              <a:buNone/>
            </a:pPr>
            <a:endParaRPr lang="en-US" sz="1600" dirty="0">
              <a:solidFill>
                <a:srgbClr val="9CC038"/>
              </a:solidFill>
            </a:endParaRPr>
          </a:p>
          <a:p>
            <a:pPr lvl="1">
              <a:lnSpc>
                <a:spcPct val="150000"/>
              </a:lnSpc>
            </a:pPr>
            <a:endParaRPr lang="en-US" sz="2000" dirty="0"/>
          </a:p>
        </p:txBody>
      </p:sp>
    </p:spTree>
    <p:extLst>
      <p:ext uri="{BB962C8B-B14F-4D97-AF65-F5344CB8AC3E}">
        <p14:creationId xmlns:p14="http://schemas.microsoft.com/office/powerpoint/2010/main" val="808968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B1E027AE-CA49-ED78-56F4-7ABA611B0173}"/>
              </a:ext>
            </a:extLst>
          </p:cNvPr>
          <p:cNvSpPr txBox="1">
            <a:spLocks/>
          </p:cNvSpPr>
          <p:nvPr/>
        </p:nvSpPr>
        <p:spPr>
          <a:xfrm>
            <a:off x="508000" y="287337"/>
            <a:ext cx="11176000" cy="883603"/>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pPr defTabSz="609585"/>
            <a:r>
              <a:rPr lang="en-US" sz="3733" dirty="0"/>
              <a:t>Take a Group Selfie! </a:t>
            </a:r>
          </a:p>
        </p:txBody>
      </p:sp>
      <p:pic>
        <p:nvPicPr>
          <p:cNvPr id="5" name="Picture 2" descr="Image result for group selfie doctors">
            <a:extLst>
              <a:ext uri="{FF2B5EF4-FFF2-40B4-BE49-F238E27FC236}">
                <a16:creationId xmlns:a16="http://schemas.microsoft.com/office/drawing/2014/main" id="{2414BCB0-AF81-256F-A7CE-E09642178C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716" y="1427741"/>
            <a:ext cx="6194545" cy="413485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C6695829-480F-9940-0C8E-700319A33763}"/>
              </a:ext>
            </a:extLst>
          </p:cNvPr>
          <p:cNvSpPr txBox="1">
            <a:spLocks/>
          </p:cNvSpPr>
          <p:nvPr/>
        </p:nvSpPr>
        <p:spPr>
          <a:xfrm>
            <a:off x="7213600" y="107933"/>
            <a:ext cx="4876800" cy="5759467"/>
          </a:xfrm>
          <a:prstGeom prst="rect">
            <a:avLst/>
          </a:prstGeom>
        </p:spPr>
        <p:txBody>
          <a:bodyPr anchor="ctr"/>
          <a:lst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85">
              <a:buNone/>
            </a:pPr>
            <a:endParaRPr lang="en-US" sz="2667" dirty="0"/>
          </a:p>
          <a:p>
            <a:pPr marL="0" indent="0" algn="ctr" defTabSz="609585">
              <a:spcBef>
                <a:spcPts val="0"/>
              </a:spcBef>
              <a:buNone/>
            </a:pPr>
            <a:r>
              <a:rPr lang="en-US" sz="2667" dirty="0"/>
              <a:t>Share your group selfie </a:t>
            </a:r>
          </a:p>
          <a:p>
            <a:pPr marL="0" indent="0" algn="ctr" defTabSz="609585">
              <a:spcBef>
                <a:spcPts val="0"/>
              </a:spcBef>
              <a:buNone/>
            </a:pPr>
            <a:r>
              <a:rPr lang="en-US" sz="2667" dirty="0"/>
              <a:t>(and completed reimbursement form) with RiseToImmunize@amga.org!</a:t>
            </a:r>
          </a:p>
        </p:txBody>
      </p:sp>
      <p:sp>
        <p:nvSpPr>
          <p:cNvPr id="3" name="Rectangle 2">
            <a:extLst>
              <a:ext uri="{FF2B5EF4-FFF2-40B4-BE49-F238E27FC236}">
                <a16:creationId xmlns:a16="http://schemas.microsoft.com/office/drawing/2014/main" id="{AD7E6336-610E-3D17-61D4-3203B8322924}"/>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BDC52C06-E36D-6D2D-3602-4F41F4E9CD81}"/>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36230821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6374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sign&#10;&#10;Description automatically generated">
            <a:extLst>
              <a:ext uri="{FF2B5EF4-FFF2-40B4-BE49-F238E27FC236}">
                <a16:creationId xmlns:a16="http://schemas.microsoft.com/office/drawing/2014/main" id="{13099641-F0C6-349F-7DF0-A8A1318FC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625" y="1247195"/>
            <a:ext cx="2788904" cy="3539763"/>
          </a:xfrm>
          <a:prstGeom prst="rect">
            <a:avLst/>
          </a:prstGeom>
        </p:spPr>
      </p:pic>
      <p:pic>
        <p:nvPicPr>
          <p:cNvPr id="3" name="Picture 2" descr="Trusted Messenger Program Logo">
            <a:extLst>
              <a:ext uri="{FF2B5EF4-FFF2-40B4-BE49-F238E27FC236}">
                <a16:creationId xmlns:a16="http://schemas.microsoft.com/office/drawing/2014/main" id="{5D306713-5CDB-AE9E-C931-097A4410C15E}"/>
              </a:ext>
            </a:extLst>
          </p:cNvPr>
          <p:cNvPicPr>
            <a:picLocks noChangeAspect="1"/>
          </p:cNvPicPr>
          <p:nvPr/>
        </p:nvPicPr>
        <p:blipFill>
          <a:blip r:embed="rId4"/>
          <a:stretch>
            <a:fillRect/>
          </a:stretch>
        </p:blipFill>
        <p:spPr>
          <a:xfrm>
            <a:off x="5863772" y="2591832"/>
            <a:ext cx="4732020" cy="1674336"/>
          </a:xfrm>
          <a:prstGeom prst="rect">
            <a:avLst/>
          </a:prstGeom>
        </p:spPr>
      </p:pic>
    </p:spTree>
    <p:extLst>
      <p:ext uri="{BB962C8B-B14F-4D97-AF65-F5344CB8AC3E}">
        <p14:creationId xmlns:p14="http://schemas.microsoft.com/office/powerpoint/2010/main" val="343677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3A3297-D606-14CC-4E69-32B5AE124728}"/>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1564FF52-9B3E-E4C2-3449-DE9445BB9773}"/>
              </a:ext>
            </a:extLst>
          </p:cNvPr>
          <p:cNvSpPr>
            <a:spLocks noGrp="1"/>
          </p:cNvSpPr>
          <p:nvPr>
            <p:ph type="title"/>
          </p:nvPr>
        </p:nvSpPr>
        <p:spPr/>
        <p:txBody>
          <a:bodyPr/>
          <a:lstStyle/>
          <a:p>
            <a:r>
              <a:rPr lang="en-US" dirty="0"/>
              <a:t>Agenda</a:t>
            </a:r>
          </a:p>
        </p:txBody>
      </p:sp>
      <p:sp>
        <p:nvSpPr>
          <p:cNvPr id="6" name="Rectangle 5">
            <a:extLst>
              <a:ext uri="{FF2B5EF4-FFF2-40B4-BE49-F238E27FC236}">
                <a16:creationId xmlns:a16="http://schemas.microsoft.com/office/drawing/2014/main" id="{2244C612-065B-2CD9-FDD4-7A1EA7E79327}"/>
              </a:ext>
            </a:extLst>
          </p:cNvPr>
          <p:cNvSpPr/>
          <p:nvPr/>
        </p:nvSpPr>
        <p:spPr>
          <a:xfrm>
            <a:off x="10261600" y="287337"/>
            <a:ext cx="1625600" cy="12895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70"/>
            <a:endParaRPr lang="en-US" sz="2400">
              <a:solidFill>
                <a:srgbClr val="FFFFFF"/>
              </a:solidFill>
              <a:latin typeface="Calibri"/>
            </a:endParaRPr>
          </a:p>
        </p:txBody>
      </p:sp>
      <p:sp>
        <p:nvSpPr>
          <p:cNvPr id="5" name="TextBox 4">
            <a:extLst>
              <a:ext uri="{FF2B5EF4-FFF2-40B4-BE49-F238E27FC236}">
                <a16:creationId xmlns:a16="http://schemas.microsoft.com/office/drawing/2014/main" id="{055C154B-C616-EC57-A17E-0011621B4088}"/>
              </a:ext>
            </a:extLst>
          </p:cNvPr>
          <p:cNvSpPr txBox="1"/>
          <p:nvPr/>
        </p:nvSpPr>
        <p:spPr>
          <a:xfrm>
            <a:off x="639462" y="1708220"/>
            <a:ext cx="10086203" cy="5479449"/>
          </a:xfrm>
          <a:prstGeom prst="rect">
            <a:avLst/>
          </a:prstGeom>
          <a:noFill/>
        </p:spPr>
        <p:txBody>
          <a:bodyPr wrap="square" rtlCol="0">
            <a:spAutoFit/>
          </a:bodyPr>
          <a:lstStyle/>
          <a:p>
            <a:pPr marL="914400" lvl="1" indent="-457200">
              <a:spcAft>
                <a:spcPts val="1200"/>
              </a:spcAft>
              <a:buFont typeface="Arial" panose="020B0604020202020204" pitchFamily="34" charset="0"/>
              <a:buChar char="•"/>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Watch “The AIMS Approach to Vaccine Conversations” video.</a:t>
            </a:r>
          </a:p>
          <a:p>
            <a:pPr marL="914400" lvl="1" indent="-457200">
              <a:spcAft>
                <a:spcPts val="1200"/>
              </a:spcAft>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Discuss how we can engage the AIMS method to improve patient communication.</a:t>
            </a:r>
          </a:p>
          <a:p>
            <a:pPr marL="914400" lvl="1" indent="-457200">
              <a:spcAft>
                <a:spcPts val="1200"/>
              </a:spcAft>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Recognize an exceptional care team member.</a:t>
            </a:r>
          </a:p>
          <a:p>
            <a:pPr marL="914400" lvl="1" indent="-457200">
              <a:spcAft>
                <a:spcPts val="1200"/>
              </a:spcAft>
              <a:buFont typeface="Arial" panose="020B0604020202020204" pitchFamily="34" charset="0"/>
              <a:buChar char="•"/>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Learn about additional resources.</a:t>
            </a:r>
          </a:p>
          <a:p>
            <a:pPr marL="914400" lvl="1" indent="-457200">
              <a:spcAft>
                <a:spcPts val="1200"/>
              </a:spcAft>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Take our team picture! </a:t>
            </a:r>
            <a:endPar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R="0" lvl="0">
              <a:lnSpc>
                <a:spcPct val="107000"/>
              </a:lnSpc>
              <a:spcBef>
                <a:spcPts val="0"/>
              </a:spcBef>
              <a:spcAft>
                <a:spcPts val="800"/>
              </a:spcAft>
              <a:buSzPts val="1000"/>
              <a:tabLst>
                <a:tab pos="400050" algn="l"/>
              </a:tabLst>
            </a:pP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BE7D451F-D4D7-32FC-D758-15A3E7765788}"/>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178180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2A940D-0E71-E7AE-8D7F-7AD776ECA222}"/>
              </a:ext>
            </a:extLst>
          </p:cNvPr>
          <p:cNvSpPr/>
          <p:nvPr/>
        </p:nvSpPr>
        <p:spPr>
          <a:xfrm>
            <a:off x="0" y="2768600"/>
            <a:ext cx="12192000" cy="4089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AMGA AIMS">
            <a:hlinkClick r:id="" action="ppaction://media"/>
            <a:extLst>
              <a:ext uri="{FF2B5EF4-FFF2-40B4-BE49-F238E27FC236}">
                <a16:creationId xmlns:a16="http://schemas.microsoft.com/office/drawing/2014/main" id="{31AECA05-FFA7-736C-CFE8-E13C0B12561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8224710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1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p:txBody>
          <a:bodyPr/>
          <a:lstStyle/>
          <a:p>
            <a:r>
              <a:rPr lang="en-US" dirty="0"/>
              <a:t>AIMS Method: Announce</a:t>
            </a:r>
          </a:p>
        </p:txBody>
      </p:sp>
      <p:sp>
        <p:nvSpPr>
          <p:cNvPr id="3" name="TextBox 2">
            <a:extLst>
              <a:ext uri="{FF2B5EF4-FFF2-40B4-BE49-F238E27FC236}">
                <a16:creationId xmlns:a16="http://schemas.microsoft.com/office/drawing/2014/main" id="{344D68A8-652B-0C48-F343-C084A7F9EC5F}"/>
              </a:ext>
            </a:extLst>
          </p:cNvPr>
          <p:cNvSpPr txBox="1"/>
          <p:nvPr/>
        </p:nvSpPr>
        <p:spPr>
          <a:xfrm>
            <a:off x="5520939" y="1608310"/>
            <a:ext cx="6163061" cy="3908762"/>
          </a:xfrm>
          <a:prstGeom prst="rect">
            <a:avLst/>
          </a:prstGeom>
          <a:noFill/>
        </p:spPr>
        <p:txBody>
          <a:bodyPr wrap="square" rtlCol="0">
            <a:spAutoFit/>
          </a:bodyPr>
          <a:lstStyle/>
          <a:p>
            <a:pPr lvl="1"/>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assumptions do you have going into conversations about vaccines? </a:t>
            </a:r>
          </a:p>
          <a:p>
            <a:pPr lvl="1"/>
            <a:endPar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1"/>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Can you think of a time when when you used a participatory approach? </a:t>
            </a: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What about a </a:t>
            </a: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presumptive approach? </a:t>
            </a: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DA51F7CA-11EA-AA4F-7ECE-C3F9A6E23036}"/>
              </a:ext>
            </a:extLst>
          </p:cNvPr>
          <p:cNvPicPr>
            <a:picLocks noChangeAspect="1"/>
          </p:cNvPicPr>
          <p:nvPr/>
        </p:nvPicPr>
        <p:blipFill>
          <a:blip r:embed="rId3"/>
          <a:stretch>
            <a:fillRect/>
          </a:stretch>
        </p:blipFill>
        <p:spPr>
          <a:xfrm>
            <a:off x="508000" y="1608310"/>
            <a:ext cx="4900341" cy="3839524"/>
          </a:xfrm>
          <a:prstGeom prst="rect">
            <a:avLst/>
          </a:prstGeom>
        </p:spPr>
      </p:pic>
      <p:sp>
        <p:nvSpPr>
          <p:cNvPr id="10" name="Rectangle 9">
            <a:extLst>
              <a:ext uri="{FF2B5EF4-FFF2-40B4-BE49-F238E27FC236}">
                <a16:creationId xmlns:a16="http://schemas.microsoft.com/office/drawing/2014/main" id="{6CAF0F83-D6EE-4D05-B14C-9A626E684F04}"/>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6A9F6A22-DF17-06F0-03CA-5072717D728E}"/>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3695236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p:txBody>
          <a:bodyPr/>
          <a:lstStyle/>
          <a:p>
            <a:r>
              <a:rPr lang="en-US" dirty="0"/>
              <a:t>AIMS Method: Inquire </a:t>
            </a:r>
          </a:p>
        </p:txBody>
      </p:sp>
      <p:sp>
        <p:nvSpPr>
          <p:cNvPr id="3" name="TextBox 2">
            <a:extLst>
              <a:ext uri="{FF2B5EF4-FFF2-40B4-BE49-F238E27FC236}">
                <a16:creationId xmlns:a16="http://schemas.microsoft.com/office/drawing/2014/main" id="{344D68A8-652B-0C48-F343-C084A7F9EC5F}"/>
              </a:ext>
            </a:extLst>
          </p:cNvPr>
          <p:cNvSpPr txBox="1"/>
          <p:nvPr/>
        </p:nvSpPr>
        <p:spPr>
          <a:xfrm>
            <a:off x="245327" y="1634083"/>
            <a:ext cx="5118410" cy="3970318"/>
          </a:xfrm>
          <a:prstGeom prst="rect">
            <a:avLst/>
          </a:prstGeom>
          <a:noFill/>
        </p:spPr>
        <p:txBody>
          <a:bodyPr wrap="square" rtlCol="0">
            <a:spAutoFit/>
          </a:bodyPr>
          <a:lstStyle/>
          <a:p>
            <a:pPr lvl="1"/>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What does defensiveness look like in patients and caregivers? What about in healthcare professionals? </a:t>
            </a:r>
          </a:p>
          <a:p>
            <a:pPr lvl="1"/>
            <a:endPar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1"/>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kind of nonverbal communication can you use to signal openness and curiosity? </a:t>
            </a:r>
          </a:p>
        </p:txBody>
      </p:sp>
      <p:pic>
        <p:nvPicPr>
          <p:cNvPr id="6" name="Picture 5">
            <a:extLst>
              <a:ext uri="{FF2B5EF4-FFF2-40B4-BE49-F238E27FC236}">
                <a16:creationId xmlns:a16="http://schemas.microsoft.com/office/drawing/2014/main" id="{C8614E0A-F8DE-577F-EB9D-2E0F9A5692BC}"/>
              </a:ext>
            </a:extLst>
          </p:cNvPr>
          <p:cNvPicPr>
            <a:picLocks noChangeAspect="1"/>
          </p:cNvPicPr>
          <p:nvPr/>
        </p:nvPicPr>
        <p:blipFill>
          <a:blip r:embed="rId3"/>
          <a:srcRect l="2682" r="20412" b="24837"/>
          <a:stretch>
            <a:fillRect/>
          </a:stretch>
        </p:blipFill>
        <p:spPr>
          <a:xfrm>
            <a:off x="5768342" y="1634083"/>
            <a:ext cx="4922516" cy="3229882"/>
          </a:xfrm>
          <a:prstGeom prst="rect">
            <a:avLst/>
          </a:prstGeom>
        </p:spPr>
      </p:pic>
      <p:sp>
        <p:nvSpPr>
          <p:cNvPr id="8" name="Rectangle 7">
            <a:extLst>
              <a:ext uri="{FF2B5EF4-FFF2-40B4-BE49-F238E27FC236}">
                <a16:creationId xmlns:a16="http://schemas.microsoft.com/office/drawing/2014/main" id="{46F0F31E-7941-4BFF-CD78-CA22BC3B0F88}"/>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B08D6D75-CEC5-2074-00F1-5E2C310562FD}"/>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3610698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p:txBody>
          <a:bodyPr/>
          <a:lstStyle/>
          <a:p>
            <a:r>
              <a:rPr lang="en-US" dirty="0"/>
              <a:t>AIMS Method: Mirror</a:t>
            </a:r>
          </a:p>
        </p:txBody>
      </p:sp>
      <p:sp>
        <p:nvSpPr>
          <p:cNvPr id="3" name="TextBox 2">
            <a:extLst>
              <a:ext uri="{FF2B5EF4-FFF2-40B4-BE49-F238E27FC236}">
                <a16:creationId xmlns:a16="http://schemas.microsoft.com/office/drawing/2014/main" id="{344D68A8-652B-0C48-F343-C084A7F9EC5F}"/>
              </a:ext>
            </a:extLst>
          </p:cNvPr>
          <p:cNvSpPr txBox="1"/>
          <p:nvPr/>
        </p:nvSpPr>
        <p:spPr>
          <a:xfrm>
            <a:off x="725182" y="1460132"/>
            <a:ext cx="9824105" cy="3848233"/>
          </a:xfrm>
          <a:prstGeom prst="rect">
            <a:avLst/>
          </a:prstGeom>
          <a:noFill/>
        </p:spPr>
        <p:txBody>
          <a:bodyPr wrap="square" rtlCol="0">
            <a:spAutoFit/>
          </a:bodyPr>
          <a:lstStyle/>
          <a:p>
            <a:pPr lvl="1"/>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does mirroring demonstrate to your patient? </a:t>
            </a:r>
          </a:p>
          <a:p>
            <a:pPr lvl="1"/>
            <a:endPar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1"/>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are some phrases you could use to reflect your understanding of and empathy toward your patient’s concerns? </a:t>
            </a:r>
            <a:endPar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R="0" lvl="0">
              <a:lnSpc>
                <a:spcPct val="107000"/>
              </a:lnSpc>
              <a:spcBef>
                <a:spcPts val="0"/>
              </a:spcBef>
              <a:spcAft>
                <a:spcPts val="800"/>
              </a:spcAft>
              <a:buSzPts val="1000"/>
              <a:tabLst>
                <a:tab pos="400050" algn="l"/>
              </a:tabLst>
            </a:pP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D2526C57-7EC0-AC05-7193-F450D69EBB81}"/>
              </a:ext>
            </a:extLst>
          </p:cNvPr>
          <p:cNvPicPr>
            <a:picLocks noChangeAspect="1"/>
          </p:cNvPicPr>
          <p:nvPr/>
        </p:nvPicPr>
        <p:blipFill>
          <a:blip r:embed="rId3"/>
          <a:stretch>
            <a:fillRect/>
          </a:stretch>
        </p:blipFill>
        <p:spPr>
          <a:xfrm>
            <a:off x="3538570" y="3765604"/>
            <a:ext cx="4334191" cy="2507340"/>
          </a:xfrm>
          <a:prstGeom prst="rect">
            <a:avLst/>
          </a:prstGeom>
        </p:spPr>
      </p:pic>
      <p:sp>
        <p:nvSpPr>
          <p:cNvPr id="8" name="Rectangle 7">
            <a:extLst>
              <a:ext uri="{FF2B5EF4-FFF2-40B4-BE49-F238E27FC236}">
                <a16:creationId xmlns:a16="http://schemas.microsoft.com/office/drawing/2014/main" id="{5BC21125-CFFA-95F7-1235-AC9679046D77}"/>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ED279558-1574-C901-1AA9-263E956861DA}"/>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25489913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p:txBody>
          <a:bodyPr/>
          <a:lstStyle/>
          <a:p>
            <a:r>
              <a:rPr lang="en-US" dirty="0"/>
              <a:t>AIMS Method: Secure</a:t>
            </a:r>
          </a:p>
        </p:txBody>
      </p:sp>
      <p:sp>
        <p:nvSpPr>
          <p:cNvPr id="3" name="TextBox 2">
            <a:extLst>
              <a:ext uri="{FF2B5EF4-FFF2-40B4-BE49-F238E27FC236}">
                <a16:creationId xmlns:a16="http://schemas.microsoft.com/office/drawing/2014/main" id="{344D68A8-652B-0C48-F343-C084A7F9EC5F}"/>
              </a:ext>
            </a:extLst>
          </p:cNvPr>
          <p:cNvSpPr txBox="1"/>
          <p:nvPr/>
        </p:nvSpPr>
        <p:spPr>
          <a:xfrm>
            <a:off x="6096000" y="1806918"/>
            <a:ext cx="4986786" cy="3970318"/>
          </a:xfrm>
          <a:prstGeom prst="rect">
            <a:avLst/>
          </a:prstGeom>
          <a:noFill/>
        </p:spPr>
        <p:txBody>
          <a:bodyPr wrap="square" rtlCol="0">
            <a:spAutoFit/>
          </a:bodyPr>
          <a:lstStyle/>
          <a:p>
            <a:pPr lvl="1"/>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What </a:t>
            </a: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strategies can you employ to build trust in your response? </a:t>
            </a:r>
            <a:endPar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lvl="1"/>
            <a:endPar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1"/>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How can you respond if your patient still declines vaccination after your conversation? </a:t>
            </a:r>
          </a:p>
          <a:p>
            <a:pPr lvl="1"/>
            <a:endPar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5C1134EF-C7E3-604D-599B-0DA09726FAAC}"/>
              </a:ext>
            </a:extLst>
          </p:cNvPr>
          <p:cNvPicPr>
            <a:picLocks noChangeAspect="1"/>
          </p:cNvPicPr>
          <p:nvPr/>
        </p:nvPicPr>
        <p:blipFill>
          <a:blip r:embed="rId3"/>
          <a:stretch>
            <a:fillRect/>
          </a:stretch>
        </p:blipFill>
        <p:spPr>
          <a:xfrm>
            <a:off x="508000" y="1806918"/>
            <a:ext cx="5334985" cy="3244164"/>
          </a:xfrm>
          <a:prstGeom prst="rect">
            <a:avLst/>
          </a:prstGeom>
        </p:spPr>
      </p:pic>
      <p:sp>
        <p:nvSpPr>
          <p:cNvPr id="8" name="Rectangle 7">
            <a:extLst>
              <a:ext uri="{FF2B5EF4-FFF2-40B4-BE49-F238E27FC236}">
                <a16:creationId xmlns:a16="http://schemas.microsoft.com/office/drawing/2014/main" id="{D2B8F9F5-A102-4EAC-B8EE-04E4C0F3AD0E}"/>
              </a:ext>
            </a:extLst>
          </p:cNvPr>
          <p:cNvSpPr/>
          <p:nvPr/>
        </p:nvSpPr>
        <p:spPr>
          <a:xfrm>
            <a:off x="677332" y="6272944"/>
            <a:ext cx="325967" cy="17442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65D853D8-01EB-2230-1EC1-C877EC9B5FCE}"/>
              </a:ext>
            </a:extLst>
          </p:cNvPr>
          <p:cNvSpPr txBox="1">
            <a:spLocks noGrp="1" noRot="1" noMove="1" noResize="1" noEditPoints="1" noAdjustHandles="1" noChangeArrowheads="1" noChangeShapeType="1"/>
          </p:cNvSpPr>
          <p:nvPr/>
        </p:nvSpPr>
        <p:spPr>
          <a:xfrm>
            <a:off x="564734" y="6217710"/>
            <a:ext cx="551162" cy="261610"/>
          </a:xfrm>
          <a:prstGeom prst="rect">
            <a:avLst/>
          </a:prstGeom>
          <a:noFill/>
        </p:spPr>
        <p:txBody>
          <a:bodyPr wrap="square" rtlCol="0">
            <a:spAutoFit/>
          </a:bodyPr>
          <a:lstStyle/>
          <a:p>
            <a:pPr algn="l"/>
            <a:r>
              <a:rPr lang="en-US" sz="1100" i="0" dirty="0">
                <a:solidFill>
                  <a:schemeClr val="accent1"/>
                </a:solidFill>
                <a:latin typeface="Open Sans" panose="020B0606030504020204" pitchFamily="34" charset="0"/>
                <a:ea typeface="Open Sans" panose="020B0606030504020204" pitchFamily="34" charset="0"/>
                <a:cs typeface="Open Sans" panose="020B0606030504020204" pitchFamily="34" charset="0"/>
              </a:rPr>
              <a:t>2026</a:t>
            </a:r>
          </a:p>
        </p:txBody>
      </p:sp>
    </p:spTree>
    <p:extLst>
      <p:ext uri="{BB962C8B-B14F-4D97-AF65-F5344CB8AC3E}">
        <p14:creationId xmlns:p14="http://schemas.microsoft.com/office/powerpoint/2010/main" val="9748836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MGA Master ">
  <a:themeElements>
    <a:clrScheme name="AMGA Rise to Immunize Color Palette">
      <a:dk1>
        <a:srgbClr val="000000"/>
      </a:dk1>
      <a:lt1>
        <a:srgbClr val="FFFFFF"/>
      </a:lt1>
      <a:dk2>
        <a:srgbClr val="00263A"/>
      </a:dk2>
      <a:lt2>
        <a:srgbClr val="FFFFFF"/>
      </a:lt2>
      <a:accent1>
        <a:srgbClr val="015C80"/>
      </a:accent1>
      <a:accent2>
        <a:srgbClr val="0085AB"/>
      </a:accent2>
      <a:accent3>
        <a:srgbClr val="57B570"/>
      </a:accent3>
      <a:accent4>
        <a:srgbClr val="00AE9E"/>
      </a:accent4>
      <a:accent5>
        <a:srgbClr val="9CC038"/>
      </a:accent5>
      <a:accent6>
        <a:srgbClr val="D6DE23"/>
      </a:accent6>
      <a:hlink>
        <a:srgbClr val="0085AB"/>
      </a:hlink>
      <a:folHlink>
        <a:srgbClr val="015C80"/>
      </a:folHlink>
    </a:clrScheme>
    <a:fontScheme name="AMGA">
      <a:majorFont>
        <a:latin typeface="Calibri"/>
        <a:ea typeface=""/>
        <a:cs typeface=""/>
      </a:majorFont>
      <a:minorFont>
        <a:latin typeface="Calibri"/>
        <a:ea typeface=""/>
        <a:cs typeface=""/>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2021 T2G Master - POTX version [Read-Only]" id="{A34294EE-46EA-4AB5-880B-588ACF0D8F95}" vid="{E1294ED8-18F0-4815-9651-1CD264D5CF11}"/>
    </a:ext>
  </a:extLst>
</a:theme>
</file>

<file path=ppt/theme/theme3.xml><?xml version="1.0" encoding="utf-8"?>
<a:theme xmlns:a="http://schemas.openxmlformats.org/drawingml/2006/main" name="Rize">
  <a:themeElements>
    <a:clrScheme name="AMGA Rise to Immunize Color Palette">
      <a:dk1>
        <a:srgbClr val="000000"/>
      </a:dk1>
      <a:lt1>
        <a:srgbClr val="FFFFFF"/>
      </a:lt1>
      <a:dk2>
        <a:srgbClr val="00263A"/>
      </a:dk2>
      <a:lt2>
        <a:srgbClr val="FFFFFF"/>
      </a:lt2>
      <a:accent1>
        <a:srgbClr val="015C80"/>
      </a:accent1>
      <a:accent2>
        <a:srgbClr val="0085AB"/>
      </a:accent2>
      <a:accent3>
        <a:srgbClr val="57B570"/>
      </a:accent3>
      <a:accent4>
        <a:srgbClr val="00AE9E"/>
      </a:accent4>
      <a:accent5>
        <a:srgbClr val="9CC038"/>
      </a:accent5>
      <a:accent6>
        <a:srgbClr val="D6DE23"/>
      </a:accent6>
      <a:hlink>
        <a:srgbClr val="0085AB"/>
      </a:hlink>
      <a:folHlink>
        <a:srgbClr val="015C80"/>
      </a:folHlink>
    </a:clrScheme>
    <a:fontScheme name="AMGA">
      <a:majorFont>
        <a:latin typeface="Calibri"/>
        <a:ea typeface=""/>
        <a:cs typeface=""/>
      </a:majorFont>
      <a:minorFont>
        <a:latin typeface="Calibri"/>
        <a:ea typeface=""/>
        <a:cs typeface=""/>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Rize" id="{C1633D2A-8F5D-4347-A0D6-D4EBE1D37C3C}" vid="{29F257EA-D4EB-4B1A-A9D3-795ED497812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fc87da6-4fbb-4ad6-b2a6-632ca3498a0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69AF2F2781BF4997A12B8713A0D930" ma:contentTypeVersion="14" ma:contentTypeDescription="Create a new document." ma:contentTypeScope="" ma:versionID="b5417c6921d1b956b6179c0324225196">
  <xsd:schema xmlns:xsd="http://www.w3.org/2001/XMLSchema" xmlns:xs="http://www.w3.org/2001/XMLSchema" xmlns:p="http://schemas.microsoft.com/office/2006/metadata/properties" xmlns:ns3="ffc87da6-4fbb-4ad6-b2a6-632ca3498a07" xmlns:ns4="e05962af-d7de-41a0-bd82-ce5b912415ee" targetNamespace="http://schemas.microsoft.com/office/2006/metadata/properties" ma:root="true" ma:fieldsID="2d38f32a82d42d5464deb7de1b1613ee" ns3:_="" ns4:_="">
    <xsd:import namespace="ffc87da6-4fbb-4ad6-b2a6-632ca3498a07"/>
    <xsd:import namespace="e05962af-d7de-41a0-bd82-ce5b912415e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87da6-4fbb-4ad6-b2a6-632ca3498a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5962af-d7de-41a0-bd82-ce5b912415e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A0E277-9F6D-4F56-A4B0-FCFD722EBC63}">
  <ds:schemaRefs>
    <ds:schemaRef ds:uri="http://schemas.microsoft.com/office/2006/metadata/properties"/>
    <ds:schemaRef ds:uri="http://purl.org/dc/dcmitype/"/>
    <ds:schemaRef ds:uri="http://purl.org/dc/terms/"/>
    <ds:schemaRef ds:uri="http://schemas.microsoft.com/office/2006/documentManagement/types"/>
    <ds:schemaRef ds:uri="http://www.w3.org/XML/1998/namespace"/>
    <ds:schemaRef ds:uri="http://schemas.microsoft.com/office/infopath/2007/PartnerControls"/>
    <ds:schemaRef ds:uri="e05962af-d7de-41a0-bd82-ce5b912415ee"/>
    <ds:schemaRef ds:uri="http://schemas.openxmlformats.org/package/2006/metadata/core-properties"/>
    <ds:schemaRef ds:uri="ffc87da6-4fbb-4ad6-b2a6-632ca3498a07"/>
    <ds:schemaRef ds:uri="http://purl.org/dc/elements/1.1/"/>
  </ds:schemaRefs>
</ds:datastoreItem>
</file>

<file path=customXml/itemProps2.xml><?xml version="1.0" encoding="utf-8"?>
<ds:datastoreItem xmlns:ds="http://schemas.openxmlformats.org/officeDocument/2006/customXml" ds:itemID="{45527D74-678F-4AEE-8676-0D900B9741C3}">
  <ds:schemaRefs>
    <ds:schemaRef ds:uri="http://schemas.microsoft.com/sharepoint/v3/contenttype/forms"/>
  </ds:schemaRefs>
</ds:datastoreItem>
</file>

<file path=customXml/itemProps3.xml><?xml version="1.0" encoding="utf-8"?>
<ds:datastoreItem xmlns:ds="http://schemas.openxmlformats.org/officeDocument/2006/customXml" ds:itemID="{06775869-3D8B-48A6-88B5-776F6AEAD0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87da6-4fbb-4ad6-b2a6-632ca3498a07"/>
    <ds:schemaRef ds:uri="e05962af-d7de-41a0-bd82-ce5b912415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35481</TotalTime>
  <Words>1581</Words>
  <Application>Microsoft Office PowerPoint</Application>
  <PresentationFormat>Widescreen</PresentationFormat>
  <Paragraphs>110</Paragraphs>
  <Slides>13</Slides>
  <Notes>13</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13</vt:i4>
      </vt:variant>
    </vt:vector>
  </HeadingPairs>
  <TitlesOfParts>
    <vt:vector size="24" baseType="lpstr">
      <vt:lpstr>Arial</vt:lpstr>
      <vt:lpstr>Calibri</vt:lpstr>
      <vt:lpstr>Calibri Light</vt:lpstr>
      <vt:lpstr>lft-etica</vt:lpstr>
      <vt:lpstr>Open Sans</vt:lpstr>
      <vt:lpstr>Open Sans Extrabold</vt:lpstr>
      <vt:lpstr>Open Sans Light</vt:lpstr>
      <vt:lpstr>Open Sans Semibold</vt:lpstr>
      <vt:lpstr>1_Office Theme</vt:lpstr>
      <vt:lpstr>AMGA Master </vt:lpstr>
      <vt:lpstr>Rize</vt:lpstr>
      <vt:lpstr>August 2026</vt:lpstr>
      <vt:lpstr>PowerPoint Presentation</vt:lpstr>
      <vt:lpstr>PowerPoint Presentation</vt:lpstr>
      <vt:lpstr>Agenda</vt:lpstr>
      <vt:lpstr>PowerPoint Presentation</vt:lpstr>
      <vt:lpstr>AIMS Method: Announce</vt:lpstr>
      <vt:lpstr>AIMS Method: Inquire </vt:lpstr>
      <vt:lpstr>AIMS Method: Mirror</vt:lpstr>
      <vt:lpstr>AIMS Method: Secure</vt:lpstr>
      <vt:lpstr>Practice the Steps </vt:lpstr>
      <vt:lpstr>Recognize a Vaccine Champion!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RIZE Impact</dc:title>
  <dc:creator>Emily Nick</dc:creator>
  <cp:lastModifiedBy>Erica Hennes</cp:lastModifiedBy>
  <cp:revision>99</cp:revision>
  <dcterms:created xsi:type="dcterms:W3CDTF">2023-04-12T17:15:35Z</dcterms:created>
  <dcterms:modified xsi:type="dcterms:W3CDTF">2026-06-25T22:02:25Z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0x010100E869AF2F2781BF4997A12B8713A0D930</vt:lpwstr>
  </property>
</Properties>
</file>