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4"/>
    <p:sldMasterId id="2147483742" r:id="rId5"/>
    <p:sldMasterId id="2147483807" r:id="rId6"/>
  </p:sldMasterIdLst>
  <p:notesMasterIdLst>
    <p:notesMasterId r:id="rId45"/>
  </p:notesMasterIdLst>
  <p:handoutMasterIdLst>
    <p:handoutMasterId r:id="rId46"/>
  </p:handoutMasterIdLst>
  <p:sldIdLst>
    <p:sldId id="466" r:id="rId7"/>
    <p:sldId id="467" r:id="rId8"/>
    <p:sldId id="468" r:id="rId9"/>
    <p:sldId id="469" r:id="rId10"/>
    <p:sldId id="470" r:id="rId11"/>
    <p:sldId id="328" r:id="rId12"/>
    <p:sldId id="351" r:id="rId13"/>
    <p:sldId id="427" r:id="rId14"/>
    <p:sldId id="428" r:id="rId15"/>
    <p:sldId id="429" r:id="rId16"/>
    <p:sldId id="430" r:id="rId17"/>
    <p:sldId id="432" r:id="rId18"/>
    <p:sldId id="433" r:id="rId19"/>
    <p:sldId id="435" r:id="rId20"/>
    <p:sldId id="437" r:id="rId21"/>
    <p:sldId id="446" r:id="rId22"/>
    <p:sldId id="445" r:id="rId23"/>
    <p:sldId id="444" r:id="rId24"/>
    <p:sldId id="439" r:id="rId25"/>
    <p:sldId id="440" r:id="rId26"/>
    <p:sldId id="441" r:id="rId27"/>
    <p:sldId id="442" r:id="rId28"/>
    <p:sldId id="443" r:id="rId29"/>
    <p:sldId id="447" r:id="rId30"/>
    <p:sldId id="448" r:id="rId31"/>
    <p:sldId id="449" r:id="rId32"/>
    <p:sldId id="450" r:id="rId33"/>
    <p:sldId id="451" r:id="rId34"/>
    <p:sldId id="329" r:id="rId35"/>
    <p:sldId id="454" r:id="rId36"/>
    <p:sldId id="455" r:id="rId37"/>
    <p:sldId id="456" r:id="rId38"/>
    <p:sldId id="457" r:id="rId39"/>
    <p:sldId id="458" r:id="rId40"/>
    <p:sldId id="463" r:id="rId41"/>
    <p:sldId id="464" r:id="rId42"/>
    <p:sldId id="465" r:id="rId43"/>
    <p:sldId id="389" r:id="rId44"/>
  </p:sldIdLst>
  <p:sldSz cx="12192000" cy="6858000"/>
  <p:notesSz cx="6950075" cy="9236075"/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74972A-64A3-A096-FD8E-265F9D9DF1FC}" name="Holly Fraser-Witt" initials="HFW" userId="S::hwitt@tpgrp.com::3999ecc6-91ff-43c3-8d7c-1cd51d5d1d51" providerId="AD"/>
  <p188:author id="{91C4FA92-2152-56E0-7E3C-254C5527214D}" name="Kerry Conroy" initials="KC" userId="S::kconroy@tpgrp.com::a0d90d64-d3fd-4dc9-b14a-a639fc8ee940" providerId="AD"/>
  <p188:author id="{FD1D1CFE-643D-4E61-267C-58A84556DB7E}" name="Sarah Friend" initials="SF" userId="S::sfriend@tpgrp.com::6a80cfd8-e39c-44ee-a663-82e4424519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 Galluzzo" initials="AG" lastIdx="1" clrIdx="0">
    <p:extLst>
      <p:ext uri="{19B8F6BF-5375-455C-9EA6-DF929625EA0E}">
        <p15:presenceInfo xmlns:p15="http://schemas.microsoft.com/office/powerpoint/2012/main" userId="S::agalluzzo@tpgrp.com::432c3218-b906-477a-a8ae-5398d41596e5" providerId="AD"/>
      </p:ext>
    </p:extLst>
  </p:cmAuthor>
  <p:cmAuthor id="2" name="Taylor Capek" initials="TC" lastIdx="1" clrIdx="1">
    <p:extLst>
      <p:ext uri="{19B8F6BF-5375-455C-9EA6-DF929625EA0E}">
        <p15:presenceInfo xmlns:p15="http://schemas.microsoft.com/office/powerpoint/2012/main" userId="S::tcapek@tpgrp.com::0e5c93a9-e8ce-4b8a-8ac0-f1585dd09d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5B64"/>
    <a:srgbClr val="87B6A7"/>
    <a:srgbClr val="F6D17B"/>
    <a:srgbClr val="D87967"/>
    <a:srgbClr val="F0F0F0"/>
    <a:srgbClr val="EBC19C"/>
    <a:srgbClr val="9A8F97"/>
    <a:srgbClr val="5D7B82"/>
    <a:srgbClr val="FFFFFF"/>
    <a:srgbClr val="C7E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4A8106-83CC-4FF9-8CA8-89613F8653F8}" v="50" dt="2022-12-05T16:18:44.85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879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23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40532081377152"/>
          <c:y val="0.1111111111111111"/>
          <c:w val="0.60446009389671373"/>
          <c:h val="0.8583333333333333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76200">
              <a:solidFill>
                <a:schemeClr val="accent5"/>
              </a:solidFill>
            </a:ln>
          </c:spPr>
          <c:explosion val="3"/>
          <c:dPt>
            <c:idx val="0"/>
            <c:bubble3D val="0"/>
            <c:explosion val="7"/>
            <c:spPr>
              <a:solidFill>
                <a:schemeClr val="accent1"/>
              </a:solidFill>
              <a:ln w="28575">
                <a:solidFill>
                  <a:schemeClr val="tx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1A-41B6-ADE1-73F9A1A961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7620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1A-41B6-ADE1-73F9A1A961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7620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1A-41B6-ADE1-73F9A1A961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7620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1A-41B6-ADE1-73F9A1A961C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1A-41B6-ADE1-73F9A1A96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762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Communication Philosophy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1E-4428-A060-CD321684823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1E-4428-A060-CD321684823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B1E-4428-A060-CD321684823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B1E-4428-A060-CD3216848237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B1E-4428-A060-CD3216848237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B1E-4428-A060-CD32168482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Clarity</c:v>
                </c:pt>
                <c:pt idx="1">
                  <c:v>Concision</c:v>
                </c:pt>
                <c:pt idx="2">
                  <c:v>Unity</c:v>
                </c:pt>
                <c:pt idx="3">
                  <c:v>Resonance</c:v>
                </c:pt>
                <c:pt idx="4">
                  <c:v>Precision</c:v>
                </c:pt>
                <c:pt idx="5">
                  <c:v>Core-Values Based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0.16666666666666666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0.16666666666666666</c:v>
                </c:pt>
                <c:pt idx="5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1E-4428-A060-CD3216848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accent5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15-44B2-B963-0989D66EA25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15-44B2-B963-0989D66EA250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215-44B2-B963-0989D66EA2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215-44B2-B963-0989D66EA250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D17-4A6E-8F35-FF78999508E7}"/>
              </c:ext>
            </c:extLst>
          </c:dPt>
          <c:cat>
            <c:strRef>
              <c:f>Sheet1!$A$2:$A$6</c:f>
              <c:strCache>
                <c:ptCount val="4"/>
                <c:pt idx="0">
                  <c:v>Who are you trying to reach?</c:v>
                </c:pt>
                <c:pt idx="1">
                  <c:v>What are you trying to say?</c:v>
                </c:pt>
                <c:pt idx="2">
                  <c:v>Why are you trying to say it?</c:v>
                </c:pt>
                <c:pt idx="3">
                  <c:v>How can you best reach your target audience?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5-44B2-B963-0989D66EA2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35249389882304"/>
          <c:y val="2.1488862862291923E-2"/>
          <c:w val="0.72729489530477365"/>
          <c:h val="0.957022274275416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DFB-465B-B892-D98C1924778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FB-465B-B892-D98C192477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9B-4605-8CEB-5B37B49791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9B-4605-8CEB-5B37B49791C0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DFB-465B-B892-D98C19247786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FB-465B-B892-D98C19247786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FB-465B-B892-D98C19247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15-44B2-B963-0989D66EA250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15-44B2-B963-0989D66EA250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215-44B2-B963-0989D66EA2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215-44B2-B963-0989D66EA250}"/>
              </c:ext>
            </c:extLst>
          </c:dPt>
          <c:dPt>
            <c:idx val="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D17-4A6E-8F35-FF78999508E7}"/>
              </c:ext>
            </c:extLst>
          </c:dPt>
          <c:cat>
            <c:strRef>
              <c:f>Sheet1!$A$2:$A$6</c:f>
              <c:strCache>
                <c:ptCount val="4"/>
                <c:pt idx="0">
                  <c:v>Who are you trying to reach?</c:v>
                </c:pt>
                <c:pt idx="1">
                  <c:v>What are you trying to say?</c:v>
                </c:pt>
                <c:pt idx="2">
                  <c:v>Why are you trying to say it?</c:v>
                </c:pt>
                <c:pt idx="3">
                  <c:v>How can you best reach your target audience?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5-44B2-B963-0989D66EA2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0.37695</cdr:x>
      <cdr:y>0.4598</cdr:y>
    </cdr:from>
    <cdr:to>
      <cdr:x>0.62305</cdr:x>
      <cdr:y>0.53016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9C0672E-848C-BADA-FE34-3DD50062C159}"/>
            </a:ext>
          </a:extLst>
        </cdr:cNvPr>
        <cdr:cNvSpPr txBox="1"/>
      </cdr:nvSpPr>
      <cdr:spPr>
        <a:xfrm xmlns:a="http://schemas.openxmlformats.org/drawingml/2006/main">
          <a:off x="3063876" y="3153282"/>
          <a:ext cx="2000250" cy="4825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 anchor="t" anchorCtr="0">
          <a:spAutoFit/>
        </a:bodyPr>
        <a:lstStyle xmlns:a="http://schemas.openxmlformats.org/drawingml/2006/main"/>
        <a:p xmlns:a="http://schemas.openxmlformats.org/drawingml/2006/main">
          <a:pPr marL="0" marR="0" indent="0" algn="ctr" defTabSz="457200" rtl="0" eaLnBrk="1" fontAlgn="auto" latinLnBrk="0" hangingPunct="1">
            <a:lnSpc>
              <a:spcPct val="120000"/>
            </a:lnSpc>
            <a:spcBef>
              <a:spcPts val="0"/>
            </a:spcBef>
            <a:spcAft>
              <a:spcPts val="80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rPr>
            <a:t>Engaged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BB9C2B-D035-4398-ADA4-DC7AE3D09A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91212-4CBA-42A0-B492-73B3F302BF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9B25-82F2-47FC-8C61-DC81D0F6D96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18E30-1069-47BD-A360-FE31ABBFC5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D2157-4D7D-46AA-8320-8A6A9F3F9A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24FEA-D1C5-4754-BEE9-1C8E2A86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40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B95D5F3-7906-4F1F-B9E8-EE706D7B310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D166EAA-BC33-4174-801C-6CD50AA29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Drexler\Dropbox%20(AMGA)\Fdn%20Nat%20Campaigns%20Team\National%20Campaigns\IMMUNIZATIONS\CCR\Risetoimmunize.or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RiseToImmunize@amga.org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Rise to Immunize (RIZE) is AMGA’s third national campaign – focused on improving adult immunization rates for influenza, pneumococcal, Td/Tdap, and zoster.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than 60 AMGA members have joined RIZE and are working with their peers to collectively administer 25 million vaccines by 2025.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Campaign participants are able to benchmark progress against peers nationwide and leverage best practices and tools from the highest performers to drive improvement within their own organizations.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The 2023 vaccination season is around the corner,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so it’s a great time to join us.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Learn more at </a:t>
            </a:r>
            <a:r>
              <a:rPr lang="en-US" sz="1800" u="sng" dirty="0">
                <a:solidFill>
                  <a:srgbClr val="0085A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RiseToImmunize.org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or email </a:t>
            </a:r>
            <a:r>
              <a:rPr lang="en-US" sz="1800" u="sng" dirty="0">
                <a:solidFill>
                  <a:srgbClr val="0085A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RiseToImmunize@amga.org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ED3F1-D2C7-4683-885F-60280C314E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972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972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7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6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2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77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44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60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0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Examples-</a:t>
            </a:r>
          </a:p>
          <a:p>
            <a:r>
              <a:rPr lang="en-US" dirty="0"/>
              <a:t>High level touch/why do we have how to use. </a:t>
            </a:r>
          </a:p>
          <a:p>
            <a:r>
              <a:rPr lang="en-US" dirty="0"/>
              <a:t>Recruit-retention-day to day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8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is critical - permeate through all communications.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2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bottom to top, all the ways they need to connect their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05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Slightly different look, foundation, house/pillars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9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89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While applying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UHCWi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 (improvement method), it is necessary for leaders to</a:t>
            </a:r>
            <a:r>
              <a:rPr lang="en-US" sz="1200" kern="1200" dirty="0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 demonstrate these behaviors to transform the org.’s process improvement culture: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MS PGothic" panose="020B0600070205080204" pitchFamily="34" charset="-128"/>
            </a:endParaRPr>
          </a:p>
          <a:p>
            <a:pPr marL="188170" marR="0" lvl="0" indent="-18817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Create a sense of urgency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(e.g., zero defects) (Kotter’s model)</a:t>
            </a:r>
          </a:p>
          <a:p>
            <a:pPr marL="188170" marR="0" lvl="0" indent="-18817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Be visible and responsive </a:t>
            </a:r>
            <a:r>
              <a:rPr lang="en-US" sz="1200" b="1" i="1" kern="1200" dirty="0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as you lead from the </a:t>
            </a:r>
            <a:r>
              <a:rPr lang="en-US" sz="1200" b="1" i="1" kern="1200" dirty="0" err="1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genba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, sharing updates regularly, listening to feedback, and building relationships (e.g., executive rounding, visual management boards) </a:t>
            </a:r>
          </a:p>
          <a:p>
            <a:pPr marL="188170" indent="-188170" algn="l" defTabSz="457200" rtl="0" eaLnBrk="0" fontAlgn="base" hangingPunct="0"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200" b="1" i="1" kern="1200" dirty="0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Commit to a shared vision as you engage the team in change</a:t>
            </a:r>
          </a:p>
          <a:p>
            <a:pPr marL="188170" marR="0" lvl="0" indent="-18817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Use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humble inquiry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to build relationships with frontline staff and learn from their experiences – ‘go see, ask why, show respect’</a:t>
            </a:r>
          </a:p>
          <a:p>
            <a:pPr marL="188170" marR="0" lvl="0" indent="-18817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Align behavior and performance with the vision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by making expectations transparent</a:t>
            </a:r>
          </a:p>
          <a:p>
            <a:pPr marL="188170" marR="0" lvl="0" indent="-18817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1" i="1" kern="1200" dirty="0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Celebrate and recognize the team’s work and acknowledge their effort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MS PGothic" panose="020B0600070205080204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prstClr val="black"/>
                </a:solidFill>
                <a:latin typeface="+mn-lt"/>
                <a:ea typeface="MS PGothic" panose="020B0600070205080204" pitchFamily="34" charset="-128"/>
              </a:rPr>
              <a:t>These are aspects of dealing with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 with not only the technical changes, but the human dimensions of change we call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adaptive changes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needed for transforming the culture (e.g., such that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UHCWi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anose="020B0600070205080204" pitchFamily="34" charset="-128"/>
              </a:rPr>
              <a:t> is used day in, day out, by frontline staff and all leaders)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MS PGothic" panose="020B0600070205080204" pitchFamily="34" charset="-128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04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Golden thread – linking comms well to reach desired outcome.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84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back to Holly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24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86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41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Wendy, can you share what your team at VM employs in making the implicit explicit?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29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Holly-Question-example of a compact</a:t>
            </a:r>
          </a:p>
          <a:p>
            <a:endParaRPr lang="en-US" dirty="0"/>
          </a:p>
          <a:p>
            <a:r>
              <a:rPr lang="en-US" dirty="0"/>
              <a:t>VM has three different compacts, for 1) the Board; 2) leadership and 3) physicians.</a:t>
            </a:r>
          </a:p>
          <a:p>
            <a:endParaRPr lang="en-US" dirty="0"/>
          </a:p>
          <a:p>
            <a:r>
              <a:rPr lang="en-US" dirty="0"/>
              <a:t>Why are these important to us? </a:t>
            </a:r>
          </a:p>
          <a:p>
            <a:endParaRPr lang="en-US" dirty="0"/>
          </a:p>
          <a:p>
            <a:r>
              <a:rPr lang="en-US" dirty="0"/>
              <a:t>Because they establish behavioral expectations, which are the heart of culture.</a:t>
            </a:r>
          </a:p>
          <a:p>
            <a:endParaRPr lang="en-US" dirty="0"/>
          </a:p>
          <a:p>
            <a:r>
              <a:rPr lang="en-US" dirty="0"/>
              <a:t>Dialogue using these Compacts leads to specific behaviors needed to support our organizational vision, mission and values.</a:t>
            </a:r>
          </a:p>
          <a:p>
            <a:endParaRPr lang="en-US" dirty="0"/>
          </a:p>
          <a:p>
            <a:pPr defTabSz="706698">
              <a:defRPr/>
            </a:pPr>
            <a:r>
              <a:rPr lang="en-US" dirty="0"/>
              <a:t>And consistent management and reshaping of these compacts helps the culture evolve to support the organization’s success over time.</a:t>
            </a:r>
          </a:p>
          <a:p>
            <a:endParaRPr lang="en-US" dirty="0"/>
          </a:p>
          <a:p>
            <a:endParaRPr lang="en-US" dirty="0"/>
          </a:p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60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dirty="0"/>
              <a:t>Old way =- restore order, status quo</a:t>
            </a:r>
          </a:p>
          <a:p>
            <a:r>
              <a:rPr lang="en-US" b="1" dirty="0"/>
              <a:t>New way – expose</a:t>
            </a:r>
            <a:r>
              <a:rPr lang="en-US" b="1" baseline="0" dirty="0"/>
              <a:t> conflict, or let it emerge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Don’t silence whistle blowers,</a:t>
            </a:r>
            <a:r>
              <a:rPr lang="en-US" baseline="0" dirty="0"/>
              <a:t> ‘creative deviants’, others exposing contradictions</a:t>
            </a:r>
          </a:p>
          <a:p>
            <a:r>
              <a:rPr lang="en-US" baseline="0" dirty="0"/>
              <a:t>Their perspectives can provoke fresh thinking- and they may be a future leader in your organization</a:t>
            </a:r>
          </a:p>
          <a:p>
            <a:endParaRPr lang="en-US" baseline="0" dirty="0"/>
          </a:p>
          <a:p>
            <a:r>
              <a:rPr lang="en-US" baseline="0" dirty="0"/>
              <a:t>Expose conflict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24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The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Catchball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phase is where we put together the environmental scan results and our initial draft of our next years goals and go out into the organization to create a dialogue.  The term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Catchball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is used to reflect that the leaders “throw” or “pitch” the goals out into the organization for input and then they are thrown back to us for revisions.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0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7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61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2012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Respect for People Behaviors Defined, Launched and All Staff Trained – In our team members’ words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Team discussion guides implemented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Vignettes recorded </a:t>
            </a:r>
          </a:p>
          <a:p>
            <a:endParaRPr lang="en-US" dirty="0"/>
          </a:p>
          <a:p>
            <a:r>
              <a:rPr lang="en-US" dirty="0"/>
              <a:t>2018</a:t>
            </a:r>
          </a:p>
          <a:p>
            <a:r>
              <a:rPr lang="en-US" sz="1200" dirty="0">
                <a:latin typeface="Lato"/>
              </a:rPr>
              <a:t>Refreshing Respect 2.0 and weaving into the organization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Leadership and physician compacts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Town halls and listening sessions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Lato"/>
              </a:rPr>
              <a:t>Peoplelink</a:t>
            </a:r>
            <a:endParaRPr lang="en-US" sz="1200" dirty="0">
              <a:latin typeface="Lato"/>
            </a:endParaRP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Patient Safety Alert and Response/ Workplace Safety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Schwartz Rounds/Belonging Groups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Safety rounds/Patient Co-design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Health Equity/Inclusion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Talent and Leadership Development Programs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Respect for People behaviors updated to reflect importance of DEI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Respect for People Summit with over 5400 participants trained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Going deeper….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Lato"/>
              </a:rPr>
              <a:t>Providing toolkits to speaking up to disrespect, know and go, and other tools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lvl="0" indent="0" defTabSz="914400"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</a:rPr>
              <a:t>2020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Promoting all voices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Common language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Pilot equity learning toolkit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Equity pauses</a:t>
            </a:r>
          </a:p>
          <a:p>
            <a:pPr marL="0" lvl="0" indent="0" defTabSz="914400">
              <a:buFont typeface="Arial" panose="020B0604020202020204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38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38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9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7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58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10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7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28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66EAA-BC33-4174-801C-6CD50AA293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8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1B7429-35CD-4D2D-AFC8-D8086F1B6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0" b="5040"/>
          <a:stretch/>
        </p:blipFill>
        <p:spPr>
          <a:xfrm>
            <a:off x="0" y="-6098"/>
            <a:ext cx="12191996" cy="6858002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84B313E-BB42-4E49-B445-07DD1B395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889" y="1778512"/>
            <a:ext cx="3316224" cy="3300978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C652AEC-6B7E-F162-CA88-C0E3E3FDF1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0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AC76815-226F-471D-BF78-816E6EFD1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0F020A-3F09-4541-BA65-FD9E8420D1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049588"/>
            <a:ext cx="10972800" cy="7588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8C6572-F776-4C0A-9FF7-580CA2A6B6C0}"/>
              </a:ext>
            </a:extLst>
          </p:cNvPr>
          <p:cNvGrpSpPr/>
          <p:nvPr userDrawn="1"/>
        </p:nvGrpSpPr>
        <p:grpSpPr>
          <a:xfrm>
            <a:off x="458724" y="2855544"/>
            <a:ext cx="11274552" cy="1146913"/>
            <a:chOff x="457200" y="2560320"/>
            <a:chExt cx="11274552" cy="114691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6F534B-9C12-4A44-B161-E2F7151DD6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2560320"/>
              <a:ext cx="112745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A1E57E1-43D8-4711-8FA8-4F0521ABE6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3707233"/>
              <a:ext cx="112745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D58717A-67BB-1465-87EA-CC39E2304C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3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AC76815-226F-471D-BF78-816E6EFD1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FAF77B-69DE-49F0-9F1B-D4C0601830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0693" y="1567180"/>
            <a:ext cx="7214616" cy="38049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A926823-1E39-41CD-B338-BF22CACDE8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6" y="2285999"/>
            <a:ext cx="3145536" cy="22860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70000"/>
              </a:lnSpc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F9CCAE-D8F0-4DE0-8B45-5962F88ACD24}"/>
              </a:ext>
            </a:extLst>
          </p:cNvPr>
          <p:cNvCxnSpPr>
            <a:cxnSpLocks/>
          </p:cNvCxnSpPr>
          <p:nvPr userDrawn="1"/>
        </p:nvCxnSpPr>
        <p:spPr>
          <a:xfrm>
            <a:off x="4064000" y="1567180"/>
            <a:ext cx="0" cy="38049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F2A68DF-5BE7-ED2F-152D-94FE82B76B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94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ead &amp; Subhead, Boxes for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D8E2871A-6240-4EDE-87AF-79CDE78CB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557" b="23443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CEE9CE-9501-409B-A204-5CFDE64B2CBD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103120" rIns="274320" rtlCol="0" anchor="t" anchorCtr="0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</a:pPr>
            <a:endParaRPr lang="en-US" sz="1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DED23-67E0-4327-893A-55FB8DDA2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0644" y="1645920"/>
            <a:ext cx="2743199" cy="4114800"/>
          </a:xfrm>
          <a:prstGeom prst="rect">
            <a:avLst/>
          </a:prstGeom>
          <a:solidFill>
            <a:schemeClr val="accent2"/>
          </a:solidFill>
        </p:spPr>
        <p:txBody>
          <a:bodyPr lIns="274320" tIns="2103120" rIns="274320" bIns="274320"/>
          <a:lstStyle>
            <a:lvl1pPr algn="ctr">
              <a:buNone/>
              <a:defRPr sz="1800">
                <a:solidFill>
                  <a:schemeClr val="accent5"/>
                </a:solidFill>
              </a:defRPr>
            </a:lvl1pPr>
            <a:lvl2pPr algn="ctr">
              <a:buNone/>
              <a:defRPr sz="1800">
                <a:solidFill>
                  <a:schemeClr val="accent5"/>
                </a:solidFill>
              </a:defRPr>
            </a:lvl2pPr>
            <a:lvl3pPr algn="ctr">
              <a:buNone/>
              <a:defRPr sz="1800">
                <a:solidFill>
                  <a:schemeClr val="accent5"/>
                </a:solidFill>
              </a:defRPr>
            </a:lvl3pPr>
            <a:lvl4pPr algn="ctr">
              <a:buNone/>
              <a:defRPr sz="1800">
                <a:solidFill>
                  <a:schemeClr val="accent5"/>
                </a:solidFill>
              </a:defRPr>
            </a:lvl4pPr>
            <a:lvl5pPr algn="ctr">
              <a:buNone/>
              <a:defRPr sz="18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7354E02-D9BB-4F9F-9FB8-F408BB1935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0937" y="1645920"/>
            <a:ext cx="2743199" cy="4114800"/>
          </a:xfrm>
          <a:prstGeom prst="rect">
            <a:avLst/>
          </a:prstGeom>
          <a:solidFill>
            <a:schemeClr val="accent1"/>
          </a:solidFill>
        </p:spPr>
        <p:txBody>
          <a:bodyPr lIns="274320" tIns="2103120" rIns="274320" bIns="274320"/>
          <a:lstStyle>
            <a:lvl1pPr algn="ctr">
              <a:buNone/>
              <a:defRPr sz="1800">
                <a:solidFill>
                  <a:schemeClr val="accent5"/>
                </a:solidFill>
              </a:defRPr>
            </a:lvl1pPr>
            <a:lvl2pPr algn="ctr">
              <a:buNone/>
              <a:defRPr sz="1800">
                <a:solidFill>
                  <a:schemeClr val="accent5"/>
                </a:solidFill>
              </a:defRPr>
            </a:lvl2pPr>
            <a:lvl3pPr algn="ctr">
              <a:buNone/>
              <a:defRPr sz="1800">
                <a:solidFill>
                  <a:schemeClr val="accent5"/>
                </a:solidFill>
              </a:defRPr>
            </a:lvl3pPr>
            <a:lvl4pPr algn="ctr">
              <a:buNone/>
              <a:defRPr sz="1800">
                <a:solidFill>
                  <a:schemeClr val="accent5"/>
                </a:solidFill>
              </a:defRPr>
            </a:lvl4pPr>
            <a:lvl5pPr algn="ctr">
              <a:buNone/>
              <a:defRPr sz="18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AD245C9-1AFC-4BA2-B53C-3D6C27678C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14826" y="1645920"/>
            <a:ext cx="2756530" cy="4114800"/>
          </a:xfrm>
          <a:prstGeom prst="rect">
            <a:avLst/>
          </a:prstGeom>
          <a:solidFill>
            <a:schemeClr val="tx2"/>
          </a:solidFill>
        </p:spPr>
        <p:txBody>
          <a:bodyPr lIns="274320" tIns="2103120" rIns="274320" bIns="274320"/>
          <a:lstStyle>
            <a:lvl1pPr algn="ctr">
              <a:buNone/>
              <a:defRPr sz="1800">
                <a:solidFill>
                  <a:schemeClr val="accent5"/>
                </a:solidFill>
              </a:defRPr>
            </a:lvl1pPr>
            <a:lvl2pPr algn="ctr">
              <a:buNone/>
              <a:defRPr sz="1800">
                <a:solidFill>
                  <a:schemeClr val="accent5"/>
                </a:solidFill>
              </a:defRPr>
            </a:lvl2pPr>
            <a:lvl3pPr algn="ctr">
              <a:buNone/>
              <a:defRPr sz="1800">
                <a:solidFill>
                  <a:schemeClr val="accent5"/>
                </a:solidFill>
              </a:defRPr>
            </a:lvl3pPr>
            <a:lvl4pPr algn="ctr">
              <a:buNone/>
              <a:defRPr sz="1800">
                <a:solidFill>
                  <a:schemeClr val="accent5"/>
                </a:solidFill>
              </a:defRPr>
            </a:lvl4pPr>
            <a:lvl5pPr algn="ctr">
              <a:buNone/>
              <a:defRPr sz="18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0808BD-B712-4638-BCFE-F08A2DD73371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577AEA4B-8860-45A8-9BC5-E2B67A357C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036C53-BF8E-4B34-8F8E-07CF67435C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457200"/>
            <a:ext cx="1127529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BC4AD7D-C2AA-467E-81C9-1FEC8BEB6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892" y="914400"/>
            <a:ext cx="1127529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57420D3-643A-46A0-8C31-0AA00E5BF9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3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 (Offset) with Cent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B0DF3ED-BB49-478E-91A4-9CF42DDE1E79}"/>
              </a:ext>
            </a:extLst>
          </p:cNvPr>
          <p:cNvSpPr/>
          <p:nvPr userDrawn="1"/>
        </p:nvSpPr>
        <p:spPr>
          <a:xfrm>
            <a:off x="457200" y="455554"/>
            <a:ext cx="11274552" cy="2956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844310D-F681-429F-93F3-197491AE2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914400"/>
            <a:ext cx="10817352" cy="18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spc="3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 sz="1600" b="1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 sz="1600" b="1"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 sz="16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5E088AB-25AC-4277-87C6-D1911DEDA3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800" y="1280160"/>
            <a:ext cx="10817352" cy="9477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C7501279-6E03-4B1D-9813-EE8CEF12AE18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46" name="Picture 4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70297B9-489D-4CC0-9537-819B8F9AA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BFB220F-731C-07C4-E01E-945B3F4222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0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 with Cent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B0DF3ED-BB49-478E-91A4-9CF42DDE1E7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844310D-F681-429F-93F3-197491AE2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57200"/>
            <a:ext cx="10817352" cy="18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spc="3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 sz="1600" b="1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 sz="1600" b="1"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 sz="16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5E088AB-25AC-4277-87C6-D1911DEDA3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800" y="822960"/>
            <a:ext cx="10817352" cy="9477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C7501279-6E03-4B1D-9813-EE8CEF12AE18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46" name="Picture 4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70297B9-489D-4CC0-9537-819B8F9AA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B21F6DD-7C80-E8D2-C50F-14980855EB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0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y Bar Bottom with Centered Title &amp;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34B192-C0C4-4D58-9EBE-FC7EC2473C2B}"/>
              </a:ext>
            </a:extLst>
          </p:cNvPr>
          <p:cNvSpPr/>
          <p:nvPr userDrawn="1"/>
        </p:nvSpPr>
        <p:spPr>
          <a:xfrm>
            <a:off x="0" y="3429000"/>
            <a:ext cx="12192000" cy="3432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72511-CE41-4030-8863-146D7E23B2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0644" y="2148840"/>
            <a:ext cx="2743200" cy="3612517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lIns="228600" tIns="228600" rIns="228600" bIns="228600"/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10FD856-4C2E-4FCB-9D23-72E53A7772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0936" y="2148840"/>
            <a:ext cx="2743200" cy="3612517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1"/>
            </a:solidFill>
          </a:ln>
        </p:spPr>
        <p:txBody>
          <a:bodyPr lIns="228600" tIns="228600" rIns="228600" bIns="228600"/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127A1FD-2051-4E62-B799-BB06AD9E0D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28157" y="2148840"/>
            <a:ext cx="2743200" cy="3612517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2"/>
            </a:solidFill>
          </a:ln>
        </p:spPr>
        <p:txBody>
          <a:bodyPr lIns="228600" tIns="228600" rIns="228600" bIns="228600"/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C7501279-6E03-4B1D-9813-EE8CEF12AE18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46" name="Picture 4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70297B9-489D-4CC0-9537-819B8F9AA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4473D4E-AB30-4D9D-A81C-7A0C7299A2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457200"/>
            <a:ext cx="1127529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E4D6DF0-3D4F-4B23-9894-E276DD81D9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892" y="914400"/>
            <a:ext cx="1127529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E6A9114-704F-F3EE-A05B-D1FF3297E2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00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, Content, Right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981A94-E9AB-4ED1-8E6A-B518C3976696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9BD86E-C55D-4C12-9CD3-646B2C754A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554480"/>
            <a:ext cx="7214616" cy="484631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CC5437-05C5-4768-8511-38FD25A0A2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6602"/>
            <a:ext cx="7214616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05545C-C271-4662-BA35-9509C54241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6" y="914400"/>
            <a:ext cx="7214616" cy="26289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62D3A9-8107-4F8B-991A-0DCAC615B038}"/>
              </a:ext>
            </a:extLst>
          </p:cNvPr>
          <p:cNvCxnSpPr>
            <a:cxnSpLocks/>
          </p:cNvCxnSpPr>
          <p:nvPr userDrawn="1"/>
        </p:nvCxnSpPr>
        <p:spPr>
          <a:xfrm>
            <a:off x="0" y="692206"/>
            <a:ext cx="36576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0DB0C-4549-41C3-9131-289CF934CF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7997" y="0"/>
            <a:ext cx="4064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E4D05C3-1667-E96B-434D-D16819ACFC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53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, Content, Right 1/3 Pic With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981A94-E9AB-4ED1-8E6A-B518C3976696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9BD86E-C55D-4C12-9CD3-646B2C754A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554480"/>
            <a:ext cx="7214616" cy="484631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CC5437-05C5-4768-8511-38FD25A0A2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6602"/>
            <a:ext cx="7214616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05545C-C271-4662-BA35-9509C54241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6" y="914400"/>
            <a:ext cx="7214616" cy="26289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62D3A9-8107-4F8B-991A-0DCAC615B038}"/>
              </a:ext>
            </a:extLst>
          </p:cNvPr>
          <p:cNvCxnSpPr>
            <a:cxnSpLocks/>
          </p:cNvCxnSpPr>
          <p:nvPr userDrawn="1"/>
        </p:nvCxnSpPr>
        <p:spPr>
          <a:xfrm>
            <a:off x="0" y="692206"/>
            <a:ext cx="36576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0DB0C-4549-41C3-9131-289CF934CF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7997" y="0"/>
            <a:ext cx="4064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DB8DE-F09E-46C1-BC6F-540585A23A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3379" y="1310640"/>
            <a:ext cx="4068621" cy="4236720"/>
          </a:xfrm>
          <a:prstGeom prst="rect">
            <a:avLst/>
          </a:prstGeom>
        </p:spPr>
        <p:txBody>
          <a:bodyPr lIns="457200" tIns="0" rIns="457200" bIns="0" anchor="ctr"/>
          <a:lstStyle>
            <a:lvl1pPr algn="ctr">
              <a:buNone/>
              <a:defRPr sz="1800">
                <a:solidFill>
                  <a:schemeClr val="accent5"/>
                </a:solidFill>
              </a:defRPr>
            </a:lvl1pPr>
            <a:lvl2pPr algn="ctr">
              <a:buNone/>
              <a:defRPr sz="1800">
                <a:solidFill>
                  <a:schemeClr val="accent5"/>
                </a:solidFill>
              </a:defRPr>
            </a:lvl2pPr>
            <a:lvl3pPr algn="ctr">
              <a:buNone/>
              <a:defRPr sz="1800">
                <a:solidFill>
                  <a:schemeClr val="accent5"/>
                </a:solidFill>
              </a:defRPr>
            </a:lvl3pPr>
            <a:lvl4pPr algn="ctr">
              <a:buNone/>
              <a:defRPr sz="1800">
                <a:solidFill>
                  <a:schemeClr val="accent5"/>
                </a:solidFill>
              </a:defRPr>
            </a:lvl4pPr>
            <a:lvl5pPr algn="ctr">
              <a:buNone/>
              <a:defRPr sz="18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23A31D0-1981-7F3D-19EC-A5DE0D786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46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, Content,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9BD86E-C55D-4C12-9CD3-646B2C754A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554480"/>
            <a:ext cx="11192256" cy="484631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CC5437-05C5-4768-8511-38FD25A0A2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6602"/>
            <a:ext cx="11192256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05545C-C271-4662-BA35-9509C54241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6" y="914400"/>
            <a:ext cx="11192256" cy="26289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62D3A9-8107-4F8B-991A-0DCAC615B038}"/>
              </a:ext>
            </a:extLst>
          </p:cNvPr>
          <p:cNvCxnSpPr>
            <a:cxnSpLocks/>
          </p:cNvCxnSpPr>
          <p:nvPr userDrawn="1"/>
        </p:nvCxnSpPr>
        <p:spPr>
          <a:xfrm>
            <a:off x="0" y="692206"/>
            <a:ext cx="36576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086AD1-27C8-42CA-AA08-14B168CBB773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28BB39D-0190-430C-B767-14ED2EFD3901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16" name="Picture 1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54EE63E1-04C8-435D-AEC0-43BB408563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440D9E2-817E-4468-4BA6-825650A55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7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Content,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9BD86E-C55D-4C12-9CD3-646B2C754A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280160"/>
            <a:ext cx="11192256" cy="484631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CC5437-05C5-4768-8511-38FD25A0A2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6602"/>
            <a:ext cx="11192256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62D3A9-8107-4F8B-991A-0DCAC615B038}"/>
              </a:ext>
            </a:extLst>
          </p:cNvPr>
          <p:cNvCxnSpPr>
            <a:cxnSpLocks/>
          </p:cNvCxnSpPr>
          <p:nvPr userDrawn="1"/>
        </p:nvCxnSpPr>
        <p:spPr>
          <a:xfrm>
            <a:off x="0" y="692206"/>
            <a:ext cx="36576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086AD1-27C8-42CA-AA08-14B168CBB773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49BA11-936B-476F-A42C-08341419FCD0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13" name="Picture 1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19E2502-7052-4FC8-AF0E-9A9D1E463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F84C6FE-4ECF-E32E-4C97-B2FA3275B4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1B7429-35CD-4D2D-AFC8-D8086F1B6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0" b="5040"/>
          <a:stretch/>
        </p:blipFill>
        <p:spPr>
          <a:xfrm>
            <a:off x="0" y="-6098"/>
            <a:ext cx="12191996" cy="6858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EF4CA-823F-4E4D-A0D4-167A0E885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0" y="457200"/>
            <a:ext cx="2286000" cy="659199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B01B167-DD31-483F-8829-871758529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074487"/>
            <a:ext cx="10972800" cy="41843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E6586D4-4488-4557-B69A-1A62665208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786030"/>
            <a:ext cx="10972800" cy="17818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spc="3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6008885-1B95-4361-8A4A-8DA13BBA03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8530" y="6012898"/>
            <a:ext cx="2474934" cy="2781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CD54D9A-4BEF-4ED8-A802-B51F01A07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738578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E95704-F366-41E3-AB8D-C75ED28E4193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60320"/>
            <a:ext cx="1127455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684FDB-FAA8-4638-8254-354EFE7EA386}"/>
              </a:ext>
            </a:extLst>
          </p:cNvPr>
          <p:cNvCxnSpPr>
            <a:cxnSpLocks/>
          </p:cNvCxnSpPr>
          <p:nvPr userDrawn="1"/>
        </p:nvCxnSpPr>
        <p:spPr>
          <a:xfrm>
            <a:off x="457200" y="3707233"/>
            <a:ext cx="1127455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1E2D82-49CA-591F-65E1-685B98072B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61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, Content, No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9BD86E-C55D-4C12-9CD3-646B2C754A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554480"/>
            <a:ext cx="11192256" cy="484631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CC5437-05C5-4768-8511-38FD25A0A2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6602"/>
            <a:ext cx="11192256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05545C-C271-4662-BA35-9509C54241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6" y="914400"/>
            <a:ext cx="11192256" cy="26289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62D3A9-8107-4F8B-991A-0DCAC615B038}"/>
              </a:ext>
            </a:extLst>
          </p:cNvPr>
          <p:cNvCxnSpPr>
            <a:cxnSpLocks/>
          </p:cNvCxnSpPr>
          <p:nvPr userDrawn="1"/>
        </p:nvCxnSpPr>
        <p:spPr>
          <a:xfrm>
            <a:off x="0" y="692206"/>
            <a:ext cx="36576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086AD1-27C8-42CA-AA08-14B168CBB773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7A9307A-0235-194A-8DC2-219E364AA7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97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Content, No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9BD86E-C55D-4C12-9CD3-646B2C754A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280160"/>
            <a:ext cx="11192256" cy="484631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CC5437-05C5-4768-8511-38FD25A0A2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6602"/>
            <a:ext cx="11192256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62D3A9-8107-4F8B-991A-0DCAC615B038}"/>
              </a:ext>
            </a:extLst>
          </p:cNvPr>
          <p:cNvCxnSpPr>
            <a:cxnSpLocks/>
          </p:cNvCxnSpPr>
          <p:nvPr userDrawn="1"/>
        </p:nvCxnSpPr>
        <p:spPr>
          <a:xfrm>
            <a:off x="0" y="692206"/>
            <a:ext cx="36576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086AD1-27C8-42CA-AA08-14B168CBB773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6320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Picture Middle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3D1FD64-50B1-4926-B05B-7F0CADDCF1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3999" y="0"/>
            <a:ext cx="4063999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5A387DF-3325-4C03-B4CF-6443E1CE4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0970" y="914400"/>
            <a:ext cx="2972243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D2D7E10-0C59-478C-823F-10A4365C3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0970" y="2743199"/>
            <a:ext cx="2972243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110DCE79-6132-44F5-83BE-6DA776E240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60970" y="4544568"/>
            <a:ext cx="2972243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CAAE04F-56F3-4DD8-856B-16FCE751EF3E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B13215A-D6D9-424E-971A-03BD249C0ED9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23" name="Picture 2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4329B5F-D649-4DF6-B62D-36304E814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A448739-EEED-562F-AEA8-A76844D7BB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7200"/>
            <a:ext cx="3145536" cy="5943600"/>
          </a:xfrm>
          <a:prstGeom prst="rect">
            <a:avLst/>
          </a:prstGeom>
          <a:noFill/>
        </p:spPr>
        <p:txBody>
          <a:bodyPr lIns="0" tIns="457200" rIns="0" bIns="457200" anchor="ctr"/>
          <a:lstStyle>
            <a:lvl1pPr marL="0" indent="0">
              <a:buNone/>
              <a:defRPr sz="3200" b="0" spc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 sz="1600" b="1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 sz="1600" b="1"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 sz="16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F4F78AF-A634-AE03-1E19-A51D3BC25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9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Offset, Featu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68E5668-591E-4797-B0B7-E39EBB5E7AA6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5089357" y="457193"/>
            <a:ext cx="6643856" cy="11887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E08D4-E917-41D3-9B70-45400E146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026" y="457194"/>
            <a:ext cx="3143582" cy="5943597"/>
          </a:xfrm>
          <a:prstGeom prst="rect">
            <a:avLst/>
          </a:prstGeom>
          <a:solidFill>
            <a:schemeClr val="tx2"/>
          </a:solidFill>
        </p:spPr>
        <p:txBody>
          <a:bodyPr lIns="228600" tIns="228600" rIns="228600" bIns="2286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accent5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accent5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accent5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91193-12BA-4490-A9DC-09AB96AF9C0E}"/>
              </a:ext>
            </a:extLst>
          </p:cNvPr>
          <p:cNvCxnSpPr>
            <a:cxnSpLocks/>
          </p:cNvCxnSpPr>
          <p:nvPr userDrawn="1"/>
        </p:nvCxnSpPr>
        <p:spPr>
          <a:xfrm>
            <a:off x="458724" y="548639"/>
            <a:ext cx="314358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0047631B-944F-4393-B0EF-CE6C5FD200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9357" y="2042152"/>
            <a:ext cx="6643856" cy="11887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76A36212-46EB-40D7-ABEB-1FA1A5AA5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9357" y="3627111"/>
            <a:ext cx="6643856" cy="11887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D4695C55-B42F-49A4-BD3C-407FCB745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9357" y="5212071"/>
            <a:ext cx="6643856" cy="11887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15E63B1-FF64-41EE-A533-3594F5A3D446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CFCE6B30-ABC3-43FA-B0C0-475DB1ACE029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29" name="Picture 2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77F7465-6AC7-4C3C-A4EB-7505842D25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2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olor Text Box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315C1C-D000-40E7-89B1-1BBDB447C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1043" y="457199"/>
            <a:ext cx="4143757" cy="5943599"/>
          </a:xfrm>
          <a:prstGeom prst="rect">
            <a:avLst/>
          </a:prstGeom>
          <a:solidFill>
            <a:schemeClr val="accent1"/>
          </a:solidFill>
        </p:spPr>
        <p:txBody>
          <a:bodyPr lIns="457200" tIns="457200" rIns="457200" bIns="457200"/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 sz="1600">
                <a:solidFill>
                  <a:schemeClr val="accent5"/>
                </a:solidFill>
              </a:defRPr>
            </a:lvl2pPr>
            <a:lvl3pPr marL="914400" indent="0">
              <a:buNone/>
              <a:defRPr sz="1600">
                <a:solidFill>
                  <a:schemeClr val="accent5"/>
                </a:solidFill>
              </a:defRPr>
            </a:lvl3pPr>
            <a:lvl4pPr marL="1371600" indent="0">
              <a:buNone/>
              <a:defRPr sz="1600">
                <a:solidFill>
                  <a:schemeClr val="accent5"/>
                </a:solidFill>
              </a:defRPr>
            </a:lvl4pPr>
            <a:lvl5pPr marL="1828800" indent="0"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9C91EC2D-4B2B-4B37-8F77-33AD5551D4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3904486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24AEFD4-D360-4878-B727-CEE86E0538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7752" y="0"/>
            <a:ext cx="3904485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10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olor Text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315C1C-D000-40E7-89B1-1BBDB447C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57199"/>
            <a:ext cx="4143757" cy="5943599"/>
          </a:xfrm>
          <a:prstGeom prst="rect">
            <a:avLst/>
          </a:prstGeom>
          <a:solidFill>
            <a:schemeClr val="accent1"/>
          </a:solidFill>
        </p:spPr>
        <p:txBody>
          <a:bodyPr lIns="457200" tIns="457200" rIns="457200" bIns="457200"/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 sz="1600">
                <a:solidFill>
                  <a:schemeClr val="accent5"/>
                </a:solidFill>
              </a:defRPr>
            </a:lvl2pPr>
            <a:lvl3pPr marL="914400" indent="0">
              <a:buNone/>
              <a:defRPr sz="1600">
                <a:solidFill>
                  <a:schemeClr val="accent5"/>
                </a:solidFill>
              </a:defRPr>
            </a:lvl3pPr>
            <a:lvl4pPr marL="1371600" indent="0">
              <a:buNone/>
              <a:defRPr sz="1600">
                <a:solidFill>
                  <a:schemeClr val="accent5"/>
                </a:solidFill>
              </a:defRPr>
            </a:lvl4pPr>
            <a:lvl5pPr marL="1828800" indent="0">
              <a:buNone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9C91EC2D-4B2B-4B37-8F77-33AD5551D4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81509" y="0"/>
            <a:ext cx="3904486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24AEFD4-D360-4878-B727-CEE86E0538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7752" y="0"/>
            <a:ext cx="3904485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51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200D96-4192-4AC6-80C4-5E01D193B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tx1"/>
          </a:solidFill>
        </p:spPr>
        <p:txBody>
          <a:bodyPr lIns="457200" tIns="457200" rIns="457200" bIns="457200" anchor="ctr"/>
          <a:lstStyle>
            <a:lvl1pPr marL="0" indent="0">
              <a:buNone/>
              <a:defRPr sz="3200" b="0" spc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 sz="1600" b="1"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 sz="1600" b="1"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 sz="1600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4DAE45-FC09-4C40-86E9-4D8B28CEEF3E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079FC0-D55D-4440-9B30-B4025AFF2200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12" name="Picture 11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0AA777A-93E4-44C6-AFF2-325D9F239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1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Content Right,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4389F0-8914-454E-9673-B4FB1FB472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0184" y="688109"/>
            <a:ext cx="7214616" cy="5481782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F33838-870E-4016-B7D6-AE8391EBB0D5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4892B4-C085-4E3A-A0FD-0B3DC03795C6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19" name="Picture 1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5B8A10C6-66D0-4AB4-A626-6A43A55CD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AF32E2-E4C8-414C-A88D-3F91271627AF}"/>
              </a:ext>
            </a:extLst>
          </p:cNvPr>
          <p:cNvSpPr>
            <a:spLocks/>
          </p:cNvSpPr>
          <p:nvPr userDrawn="1"/>
        </p:nvSpPr>
        <p:spPr>
          <a:xfrm flipH="1">
            <a:off x="0" y="0"/>
            <a:ext cx="406399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kern="1200" dirty="0">
              <a:solidFill>
                <a:schemeClr val="accent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0AAFD42A-312C-4620-A775-29273E0E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1630021"/>
            <a:ext cx="2994338" cy="16797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F16EB7-90F2-429B-91CB-4514BA9966F2}"/>
              </a:ext>
            </a:extLst>
          </p:cNvPr>
          <p:cNvCxnSpPr>
            <a:cxnSpLocks/>
          </p:cNvCxnSpPr>
          <p:nvPr userDrawn="1"/>
        </p:nvCxnSpPr>
        <p:spPr>
          <a:xfrm>
            <a:off x="457195" y="3429000"/>
            <a:ext cx="36576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81339C-DF84-477D-8993-F811C67AFA62}"/>
              </a:ext>
            </a:extLst>
          </p:cNvPr>
          <p:cNvCxnSpPr>
            <a:cxnSpLocks/>
          </p:cNvCxnSpPr>
          <p:nvPr userDrawn="1"/>
        </p:nvCxnSpPr>
        <p:spPr>
          <a:xfrm>
            <a:off x="-2033" y="91440"/>
            <a:ext cx="405993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D1354CD-6879-49D9-95F7-908DCE3E50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578087"/>
            <a:ext cx="2994333" cy="68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383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28D8BE-FFF3-4AD7-BD9F-3070DEF1DB11}"/>
              </a:ext>
            </a:extLst>
          </p:cNvPr>
          <p:cNvSpPr/>
          <p:nvPr userDrawn="1"/>
        </p:nvSpPr>
        <p:spPr>
          <a:xfrm flipH="1">
            <a:off x="0" y="0"/>
            <a:ext cx="406399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kern="1200" dirty="0">
              <a:solidFill>
                <a:schemeClr val="accent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4389F0-8914-454E-9673-B4FB1FB472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0184" y="688109"/>
            <a:ext cx="7214616" cy="5481782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F33838-870E-4016-B7D6-AE8391EBB0D5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AECA602-2D4A-4830-A29C-4D29C18E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1630021"/>
            <a:ext cx="2994338" cy="16797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72A0C-E07E-434C-829D-5FB40FC7E8A6}"/>
              </a:ext>
            </a:extLst>
          </p:cNvPr>
          <p:cNvCxnSpPr>
            <a:cxnSpLocks/>
          </p:cNvCxnSpPr>
          <p:nvPr userDrawn="1"/>
        </p:nvCxnSpPr>
        <p:spPr>
          <a:xfrm>
            <a:off x="457195" y="3429000"/>
            <a:ext cx="36576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56C2E999-6D3C-4131-A8B1-40BB131C50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578087"/>
            <a:ext cx="2994333" cy="68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271AF47-B5B8-4070-98F7-EDD23AD78F39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19" name="Picture 1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4A8273C-5CE1-4991-9678-2FCAC528EA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07C474-0494-4496-8FE7-502890EE6043}"/>
              </a:ext>
            </a:extLst>
          </p:cNvPr>
          <p:cNvCxnSpPr>
            <a:cxnSpLocks/>
          </p:cNvCxnSpPr>
          <p:nvPr userDrawn="1"/>
        </p:nvCxnSpPr>
        <p:spPr>
          <a:xfrm>
            <a:off x="-2033" y="91440"/>
            <a:ext cx="405993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923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Content Right,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FC053B-CADF-49CA-858F-361BFEE2DDFC}"/>
              </a:ext>
            </a:extLst>
          </p:cNvPr>
          <p:cNvSpPr/>
          <p:nvPr userDrawn="1"/>
        </p:nvSpPr>
        <p:spPr>
          <a:xfrm flipH="1">
            <a:off x="0" y="0"/>
            <a:ext cx="40639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kern="1200" dirty="0">
              <a:solidFill>
                <a:schemeClr val="accent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4389F0-8914-454E-9673-B4FB1FB472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0184" y="688109"/>
            <a:ext cx="7214616" cy="5481782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F33838-870E-4016-B7D6-AE8391EBB0D5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A16D8E7-51C5-48E0-93CD-D0356BB0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1630021"/>
            <a:ext cx="2994338" cy="16797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ED2D5-DD7F-4C38-9A99-FBFF9A93F1A5}"/>
              </a:ext>
            </a:extLst>
          </p:cNvPr>
          <p:cNvCxnSpPr>
            <a:cxnSpLocks/>
          </p:cNvCxnSpPr>
          <p:nvPr userDrawn="1"/>
        </p:nvCxnSpPr>
        <p:spPr>
          <a:xfrm>
            <a:off x="457195" y="3429000"/>
            <a:ext cx="36576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A7A9272-342F-4290-AE8E-76597F4BCE30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19" name="Picture 1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DB90C87-650C-4927-A8D8-A3CFE6D94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F85155-A400-41FB-9743-AA1ABFAF23D1}"/>
              </a:ext>
            </a:extLst>
          </p:cNvPr>
          <p:cNvCxnSpPr>
            <a:cxnSpLocks/>
          </p:cNvCxnSpPr>
          <p:nvPr userDrawn="1"/>
        </p:nvCxnSpPr>
        <p:spPr>
          <a:xfrm>
            <a:off x="-2033" y="91440"/>
            <a:ext cx="405993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60A228DA-3914-4BC5-8F59-672CD51FDB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578087"/>
            <a:ext cx="2994333" cy="68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0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isclaim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1B7429-35CD-4D2D-AFC8-D8086F1B6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0" b="5040"/>
          <a:stretch/>
        </p:blipFill>
        <p:spPr>
          <a:xfrm>
            <a:off x="0" y="-6098"/>
            <a:ext cx="12191996" cy="6858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EF4CA-823F-4E4D-A0D4-167A0E885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0" y="457200"/>
            <a:ext cx="2286000" cy="659199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B01B167-DD31-483F-8829-871758529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074487"/>
            <a:ext cx="10972800" cy="41843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E6586D4-4488-4557-B69A-1A62665208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786030"/>
            <a:ext cx="10972800" cy="17818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spc="3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6008885-1B95-4361-8A4A-8DA13BBA03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8530" y="5853449"/>
            <a:ext cx="2474934" cy="2781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CD54D9A-4BEF-4ED8-A802-B51F01A07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579129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ECE54-3FA4-4A3E-A02E-535217672AAA}"/>
              </a:ext>
            </a:extLst>
          </p:cNvPr>
          <p:cNvSpPr txBox="1"/>
          <p:nvPr userDrawn="1"/>
        </p:nvSpPr>
        <p:spPr>
          <a:xfrm>
            <a:off x="609600" y="6345936"/>
            <a:ext cx="10972800" cy="45719"/>
          </a:xfrm>
          <a:prstGeom prst="rect">
            <a:avLst/>
          </a:prstGeom>
          <a:noFill/>
        </p:spPr>
        <p:txBody>
          <a:bodyPr wrap="none" lIns="0" tIns="0" rIns="0" bIns="0" anchor="t">
            <a:noAutofit/>
          </a:bodyPr>
          <a:lstStyle/>
          <a:p>
            <a:pPr marR="0" algn="ctr" rtl="0"/>
            <a:r>
              <a:rPr lang="en-US" sz="1400" b="0" i="0" u="none" strike="noStrike" baseline="30000" dirty="0">
                <a:solidFill>
                  <a:schemeClr val="accent5"/>
                </a:solidFill>
                <a:latin typeface="+mn-lt"/>
              </a:rPr>
              <a:t>Advisory services offered through TPG Financial Advisors, LLC, a SEC Registered Investment Advisor, and a wholly owned subsidiary of The Partners Group, LTD.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A6D4D8-2F51-429F-955C-1727AD459235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60320"/>
            <a:ext cx="1127455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1179B1-CA4A-4408-990A-299145DD926D}"/>
              </a:ext>
            </a:extLst>
          </p:cNvPr>
          <p:cNvCxnSpPr>
            <a:cxnSpLocks/>
          </p:cNvCxnSpPr>
          <p:nvPr userDrawn="1"/>
        </p:nvCxnSpPr>
        <p:spPr>
          <a:xfrm>
            <a:off x="457200" y="3707233"/>
            <a:ext cx="1127455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3530967-99BB-1982-B637-CBCCCCF52B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70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Content Right, B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6E5C7C-4B25-4E4C-BD2A-07BF36EDC38B}"/>
              </a:ext>
            </a:extLst>
          </p:cNvPr>
          <p:cNvSpPr/>
          <p:nvPr userDrawn="1"/>
        </p:nvSpPr>
        <p:spPr>
          <a:xfrm flipH="1">
            <a:off x="0" y="0"/>
            <a:ext cx="406399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kern="1200" dirty="0">
              <a:solidFill>
                <a:schemeClr val="accent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4389F0-8914-454E-9673-B4FB1FB472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0184" y="688109"/>
            <a:ext cx="7214616" cy="5481782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F33838-870E-4016-B7D6-AE8391EBB0D5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C379160-9854-4E7F-B6D8-C856297A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1630021"/>
            <a:ext cx="2994338" cy="16797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920B73-0CA3-4E5F-97F0-6654B7B7C8C1}"/>
              </a:ext>
            </a:extLst>
          </p:cNvPr>
          <p:cNvCxnSpPr>
            <a:cxnSpLocks/>
          </p:cNvCxnSpPr>
          <p:nvPr userDrawn="1"/>
        </p:nvCxnSpPr>
        <p:spPr>
          <a:xfrm>
            <a:off x="457195" y="3429000"/>
            <a:ext cx="36576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94074BB8-CE68-4AD5-BA0D-B4D5D907F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578087"/>
            <a:ext cx="2994333" cy="68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7CB62D8-3FF2-4B95-9A4A-D43473FE4A54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D74B17E-A5AB-40C3-BFD9-E781B916E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4FF2AC-33EB-4A79-9691-029AC7562077}"/>
              </a:ext>
            </a:extLst>
          </p:cNvPr>
          <p:cNvCxnSpPr>
            <a:cxnSpLocks/>
          </p:cNvCxnSpPr>
          <p:nvPr userDrawn="1"/>
        </p:nvCxnSpPr>
        <p:spPr>
          <a:xfrm>
            <a:off x="-2033" y="91440"/>
            <a:ext cx="405993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287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Content Right, Light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B1225E-28BA-42D5-BA67-4CB26094016C}"/>
              </a:ext>
            </a:extLst>
          </p:cNvPr>
          <p:cNvSpPr/>
          <p:nvPr userDrawn="1"/>
        </p:nvSpPr>
        <p:spPr>
          <a:xfrm flipH="1">
            <a:off x="0" y="0"/>
            <a:ext cx="40639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kern="1200" dirty="0">
              <a:solidFill>
                <a:schemeClr val="accent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4389F0-8914-454E-9673-B4FB1FB472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0184" y="688109"/>
            <a:ext cx="7214616" cy="5481782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F33838-870E-4016-B7D6-AE8391EBB0D5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B6317951-3A80-4EDB-969E-77304D65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1630021"/>
            <a:ext cx="2994338" cy="16797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EA102D-A9FB-4620-BBF3-AB57E3FF01A0}"/>
              </a:ext>
            </a:extLst>
          </p:cNvPr>
          <p:cNvCxnSpPr>
            <a:cxnSpLocks/>
          </p:cNvCxnSpPr>
          <p:nvPr userDrawn="1"/>
        </p:nvCxnSpPr>
        <p:spPr>
          <a:xfrm>
            <a:off x="457195" y="3429000"/>
            <a:ext cx="36576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8DA3D6F-314C-4C44-A68E-03C213E8E23D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19" name="Picture 1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45FEF93-0FFF-441F-8718-4FE5EE27C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9AA09B-22E4-4139-B94E-5BCAC9BBA0EF}"/>
              </a:ext>
            </a:extLst>
          </p:cNvPr>
          <p:cNvCxnSpPr>
            <a:cxnSpLocks/>
          </p:cNvCxnSpPr>
          <p:nvPr userDrawn="1"/>
        </p:nvCxnSpPr>
        <p:spPr>
          <a:xfrm>
            <a:off x="-2033" y="91440"/>
            <a:ext cx="405993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BBD7F62A-3CFB-4BA8-91C7-30EF408FD6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578087"/>
            <a:ext cx="2994333" cy="68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946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Content Right,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5DD3CD-A4BE-4144-92D5-0ED61712EF2E}"/>
              </a:ext>
            </a:extLst>
          </p:cNvPr>
          <p:cNvSpPr/>
          <p:nvPr userDrawn="1"/>
        </p:nvSpPr>
        <p:spPr>
          <a:xfrm flipH="1">
            <a:off x="0" y="0"/>
            <a:ext cx="406399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kern="1200" dirty="0">
              <a:solidFill>
                <a:schemeClr val="accent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4389F0-8914-454E-9673-B4FB1FB472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0184" y="688109"/>
            <a:ext cx="7214616" cy="5481782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F33838-870E-4016-B7D6-AE8391EBB0D5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846136D-76F9-43D6-9F36-AD21DE627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1630021"/>
            <a:ext cx="2994338" cy="16797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9C9052-24D0-4402-86E4-832BC9AF7868}"/>
              </a:ext>
            </a:extLst>
          </p:cNvPr>
          <p:cNvCxnSpPr>
            <a:cxnSpLocks/>
          </p:cNvCxnSpPr>
          <p:nvPr userDrawn="1"/>
        </p:nvCxnSpPr>
        <p:spPr>
          <a:xfrm>
            <a:off x="457195" y="3429000"/>
            <a:ext cx="36576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C4FAA4A-6322-4696-94F0-9EB422F29F64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AE04029-F67E-4800-BD49-6CB3FFD59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4D540-7AF7-40E2-A863-D36FD85AB23C}"/>
              </a:ext>
            </a:extLst>
          </p:cNvPr>
          <p:cNvCxnSpPr>
            <a:cxnSpLocks/>
          </p:cNvCxnSpPr>
          <p:nvPr userDrawn="1"/>
        </p:nvCxnSpPr>
        <p:spPr>
          <a:xfrm>
            <a:off x="-2033" y="91440"/>
            <a:ext cx="405993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563A1FBC-E061-46DC-90F5-ADFF87CE95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578087"/>
            <a:ext cx="2994333" cy="68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392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Content Right, Warm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CB74DA-1A86-4910-B4E0-115A7F20119A}"/>
              </a:ext>
            </a:extLst>
          </p:cNvPr>
          <p:cNvSpPr/>
          <p:nvPr userDrawn="1"/>
        </p:nvSpPr>
        <p:spPr>
          <a:xfrm flipH="1">
            <a:off x="0" y="0"/>
            <a:ext cx="406399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kern="1200" dirty="0">
              <a:solidFill>
                <a:schemeClr val="accent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4389F0-8914-454E-9673-B4FB1FB472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0184" y="688109"/>
            <a:ext cx="7214616" cy="5481782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F33838-870E-4016-B7D6-AE8391EBB0D5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3C8CC62-EE42-42A9-B6D2-613564F46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1630021"/>
            <a:ext cx="2994338" cy="16797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F81718-9F9C-4DDA-96AA-7CE4AB4E020E}"/>
              </a:ext>
            </a:extLst>
          </p:cNvPr>
          <p:cNvCxnSpPr>
            <a:cxnSpLocks/>
          </p:cNvCxnSpPr>
          <p:nvPr userDrawn="1"/>
        </p:nvCxnSpPr>
        <p:spPr>
          <a:xfrm>
            <a:off x="457195" y="3429000"/>
            <a:ext cx="36576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4A2734B-C27A-4841-95DC-0E2D68CB96A9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D17FEC7-B232-4A3D-89FC-7B7FDFC7B7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0C587D-18B0-4E11-9127-5A70FB72AF43}"/>
              </a:ext>
            </a:extLst>
          </p:cNvPr>
          <p:cNvCxnSpPr>
            <a:cxnSpLocks/>
          </p:cNvCxnSpPr>
          <p:nvPr userDrawn="1"/>
        </p:nvCxnSpPr>
        <p:spPr>
          <a:xfrm>
            <a:off x="-2033" y="91440"/>
            <a:ext cx="405993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E073BFE5-9FA5-4148-AD7E-194175D547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578087"/>
            <a:ext cx="2994333" cy="68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080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Content Right, Light Warm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1B1B58-9028-4B9D-BA0F-EADB053F01A8}"/>
              </a:ext>
            </a:extLst>
          </p:cNvPr>
          <p:cNvSpPr/>
          <p:nvPr userDrawn="1"/>
        </p:nvSpPr>
        <p:spPr>
          <a:xfrm flipH="1">
            <a:off x="0" y="0"/>
            <a:ext cx="406399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kern="1200" dirty="0">
              <a:solidFill>
                <a:schemeClr val="accent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4389F0-8914-454E-9673-B4FB1FB472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0184" y="688109"/>
            <a:ext cx="7214616" cy="5481782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F33838-870E-4016-B7D6-AE8391EBB0D5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87CA85E-4F2C-44CC-8A9F-E16BCC680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6" y="1630021"/>
            <a:ext cx="2994338" cy="16797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9B49EC-8721-4CE3-9E51-B84EA8C8D423}"/>
              </a:ext>
            </a:extLst>
          </p:cNvPr>
          <p:cNvCxnSpPr>
            <a:cxnSpLocks/>
          </p:cNvCxnSpPr>
          <p:nvPr userDrawn="1"/>
        </p:nvCxnSpPr>
        <p:spPr>
          <a:xfrm>
            <a:off x="457195" y="3429000"/>
            <a:ext cx="36576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4A982AB-37DB-4B68-A01C-92431BBC1888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19" name="Picture 1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EA76A61-409F-4BD9-BEC6-365C41233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ABAD4E-87BD-4AD9-B52A-3EE3367DE166}"/>
              </a:ext>
            </a:extLst>
          </p:cNvPr>
          <p:cNvCxnSpPr>
            <a:cxnSpLocks/>
          </p:cNvCxnSpPr>
          <p:nvPr userDrawn="1"/>
        </p:nvCxnSpPr>
        <p:spPr>
          <a:xfrm>
            <a:off x="-2033" y="91440"/>
            <a:ext cx="405993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3E6494C-268C-4973-AB8B-02FC573730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3578087"/>
            <a:ext cx="2994333" cy="68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887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-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94AFD76E-9CD5-4801-84AF-A871C5475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1CB89F-3525-40A4-8162-FB02510D80BE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995544-BC9B-439E-95F0-FF75065F7A14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kern="1200" dirty="0">
              <a:solidFill>
                <a:schemeClr val="accent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3888E2-0155-4DDB-92B1-3EAAF669C76D}"/>
              </a:ext>
            </a:extLst>
          </p:cNvPr>
          <p:cNvSpPr txBox="1">
            <a:spLocks/>
          </p:cNvSpPr>
          <p:nvPr userDrawn="1"/>
        </p:nvSpPr>
        <p:spPr>
          <a:xfrm>
            <a:off x="1069848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>
                <a:solidFill>
                  <a:schemeClr val="accent5"/>
                </a:solidFill>
              </a:rPr>
              <a:pPr/>
              <a:t>‹#›</a:t>
            </a:fld>
            <a:endParaRPr lang="en-US" sz="1400" dirty="0">
              <a:solidFill>
                <a:schemeClr val="accent5"/>
              </a:solidFill>
            </a:endParaRPr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4C26459-5AEC-4BB3-974E-591C049174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B1B32F3-5C87-6EDD-5242-A4DC1B30F9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0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1B7429-35CD-4D2D-AFC8-D8086F1B6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0" b="5040"/>
          <a:stretch/>
        </p:blipFill>
        <p:spPr>
          <a:xfrm>
            <a:off x="0" y="-6098"/>
            <a:ext cx="12191996" cy="685800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9A04A00-CE70-4E96-A640-E0DA3059A3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08960"/>
            <a:ext cx="10972800" cy="6400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7D94B6-BFBF-4476-9325-4A28F7CCE21C}"/>
              </a:ext>
            </a:extLst>
          </p:cNvPr>
          <p:cNvGrpSpPr/>
          <p:nvPr userDrawn="1"/>
        </p:nvGrpSpPr>
        <p:grpSpPr>
          <a:xfrm>
            <a:off x="609600" y="2844450"/>
            <a:ext cx="10972800" cy="1169101"/>
            <a:chOff x="609600" y="2842932"/>
            <a:chExt cx="10972800" cy="116910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D7CB0F-E877-4286-9948-D6361D60E0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2842932"/>
              <a:ext cx="10972800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A7A6C28-0CE9-4B82-B2F1-C1C7FAA09F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4012033"/>
              <a:ext cx="10972800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5BF142E-3B43-B639-E9A8-4AD92DF71A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09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reen,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1B7429-35CD-4D2D-AFC8-D8086F1B6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0" b="5040"/>
          <a:stretch/>
        </p:blipFill>
        <p:spPr>
          <a:xfrm>
            <a:off x="0" y="-6098"/>
            <a:ext cx="12191996" cy="6858002"/>
          </a:xfrm>
          <a:prstGeom prst="rect">
            <a:avLst/>
          </a:prstGeom>
        </p:spPr>
      </p:pic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C4E81CA-7BC7-4C21-8685-FE90FAD44A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0693" y="1567180"/>
            <a:ext cx="7214616" cy="38049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2400">
                <a:solidFill>
                  <a:schemeClr val="accent5"/>
                </a:solidFill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B30D4F-9CF6-449D-B2D5-64B67338A1E6}"/>
              </a:ext>
            </a:extLst>
          </p:cNvPr>
          <p:cNvCxnSpPr>
            <a:cxnSpLocks/>
          </p:cNvCxnSpPr>
          <p:nvPr userDrawn="1"/>
        </p:nvCxnSpPr>
        <p:spPr>
          <a:xfrm>
            <a:off x="4064000" y="1567180"/>
            <a:ext cx="0" cy="380492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7">
            <a:extLst>
              <a:ext uri="{FF2B5EF4-FFF2-40B4-BE49-F238E27FC236}">
                <a16:creationId xmlns:a16="http://schemas.microsoft.com/office/drawing/2014/main" id="{80A523BB-0CB1-4234-9B84-1CCE03813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6" y="2285999"/>
            <a:ext cx="3047987" cy="22860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70000"/>
              </a:lnSpc>
              <a:defRPr sz="4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2692F88-DA7A-6670-1E45-AD33D4A3E8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35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1B0E909-D99E-4B49-8A69-0033C2E2A9F4}"/>
              </a:ext>
            </a:extLst>
          </p:cNvPr>
          <p:cNvSpPr/>
          <p:nvPr userDrawn="1"/>
        </p:nvSpPr>
        <p:spPr>
          <a:xfrm>
            <a:off x="4" y="-2"/>
            <a:ext cx="9491846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62D268-802F-4538-AE7F-B6A54DA15F8F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14600"/>
            <a:ext cx="8254957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B01B167-DD31-483F-8829-871758529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12139"/>
            <a:ext cx="7772400" cy="4571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00564A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B026886-F602-4FDD-B592-8FF1B74CC9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063258"/>
            <a:ext cx="3657599" cy="3127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3363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fld id="{79505E98-091B-47F4-BB28-1595FDA97260}" type="datetime4">
              <a:rPr lang="en-US" smtClean="0"/>
              <a:t>December 18, 2020</a:t>
            </a:fld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93F57A6C-03EA-439A-A2B7-C621A8A9AC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2559861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3363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294C4-BC4B-4168-81A0-394E87294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874612"/>
            <a:ext cx="1828800" cy="526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4459CDF-705D-4819-9982-F39D8077173D}"/>
              </a:ext>
            </a:extLst>
          </p:cNvPr>
          <p:cNvSpPr/>
          <p:nvPr userDrawn="1"/>
        </p:nvSpPr>
        <p:spPr>
          <a:xfrm>
            <a:off x="9491850" y="0"/>
            <a:ext cx="247267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26" name="Picture 2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9CC218A-0D15-4F35-BBC8-0F0DEFF88A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4" y="2162178"/>
            <a:ext cx="4238621" cy="423862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10F712E-8B61-D123-EA63-2386D158D1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228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14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A5214D-6E5A-471C-9644-957AC0CA3E0F}"/>
              </a:ext>
            </a:extLst>
          </p:cNvPr>
          <p:cNvSpPr/>
          <p:nvPr userDrawn="1"/>
        </p:nvSpPr>
        <p:spPr>
          <a:xfrm>
            <a:off x="9491850" y="0"/>
            <a:ext cx="247267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B0E909-D99E-4B49-8A69-0033C2E2A9F4}"/>
              </a:ext>
            </a:extLst>
          </p:cNvPr>
          <p:cNvSpPr/>
          <p:nvPr userDrawn="1"/>
        </p:nvSpPr>
        <p:spPr>
          <a:xfrm>
            <a:off x="4" y="-2"/>
            <a:ext cx="9491846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294C4-BC4B-4168-81A0-394E87294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0" y="5874612"/>
            <a:ext cx="1824740" cy="526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809920-4070-4FBE-A7EA-484EE9D06F91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14600"/>
            <a:ext cx="8254957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400D866-6A65-4C61-9A1B-042BBB8D8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12139"/>
            <a:ext cx="7772400" cy="4571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A04EF1-23EC-4A8B-813E-3B716D95C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2559861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Presenters:</a:t>
            </a: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C6408E5-5DEE-46DD-84A4-49CC2EB80E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4" y="2162178"/>
            <a:ext cx="4238621" cy="4238621"/>
          </a:xfrm>
          <a:prstGeom prst="rect">
            <a:avLst/>
          </a:prstGeom>
        </p:spPr>
      </p:pic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1FD9556-3394-4D11-90A1-0048A3BC21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063258"/>
            <a:ext cx="3657599" cy="3127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fld id="{79505E98-091B-47F4-BB28-1595FDA97260}" type="datetime4">
              <a:rPr lang="en-US" smtClean="0"/>
              <a:t>December 18, 2020</a:t>
            </a:fld>
            <a:endParaRPr lang="en-US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7E22FEA-5AB0-F4AB-A744-0D68C8F2DA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228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9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9921A1C-9E98-4701-AAB5-0CF958949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B313E-BB42-4E49-B445-07DD1B395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7889" y="1778512"/>
            <a:ext cx="3316224" cy="330097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E55A05B-048F-388E-86F7-85720F8A19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62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1B0E909-D99E-4B49-8A69-0033C2E2A9F4}"/>
              </a:ext>
            </a:extLst>
          </p:cNvPr>
          <p:cNvSpPr/>
          <p:nvPr userDrawn="1"/>
        </p:nvSpPr>
        <p:spPr>
          <a:xfrm>
            <a:off x="4" y="-2"/>
            <a:ext cx="9491846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62D268-802F-4538-AE7F-B6A54DA15F8F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14600"/>
            <a:ext cx="8254957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B01B167-DD31-483F-8829-871758529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12139"/>
            <a:ext cx="7772400" cy="4571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00564A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93F57A6C-03EA-439A-A2B7-C621A8A9AC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2559861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3363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294C4-BC4B-4168-81A0-394E87294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874612"/>
            <a:ext cx="1828800" cy="526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4459CDF-705D-4819-9982-F39D8077173D}"/>
              </a:ext>
            </a:extLst>
          </p:cNvPr>
          <p:cNvSpPr/>
          <p:nvPr userDrawn="1"/>
        </p:nvSpPr>
        <p:spPr>
          <a:xfrm>
            <a:off x="9491850" y="0"/>
            <a:ext cx="247267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26" name="Picture 2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9CC218A-0D15-4F35-BBC8-0F0DEFF88A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4" y="2162178"/>
            <a:ext cx="4238621" cy="42386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F0AD98A-B9AF-4AC1-98FD-E604935376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751155"/>
            <a:ext cx="7772400" cy="23239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spc="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4CE8547-654F-48AC-9BE1-9E8328CD26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063258"/>
            <a:ext cx="3657599" cy="3127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3363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fld id="{79505E98-091B-47F4-BB28-1595FDA97260}" type="datetime4">
              <a:rPr lang="en-US" smtClean="0"/>
              <a:t>December 18, 2020</a:t>
            </a:fld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ECADFBB-FBAA-BFEC-C689-1E5BC6A343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228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58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A5214D-6E5A-471C-9644-957AC0CA3E0F}"/>
              </a:ext>
            </a:extLst>
          </p:cNvPr>
          <p:cNvSpPr/>
          <p:nvPr userDrawn="1"/>
        </p:nvSpPr>
        <p:spPr>
          <a:xfrm>
            <a:off x="9491850" y="0"/>
            <a:ext cx="247267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B0E909-D99E-4B49-8A69-0033C2E2A9F4}"/>
              </a:ext>
            </a:extLst>
          </p:cNvPr>
          <p:cNvSpPr/>
          <p:nvPr userDrawn="1"/>
        </p:nvSpPr>
        <p:spPr>
          <a:xfrm>
            <a:off x="4" y="-2"/>
            <a:ext cx="9491846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294C4-BC4B-4168-81A0-394E87294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0" y="5874612"/>
            <a:ext cx="1824740" cy="526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809920-4070-4FBE-A7EA-484EE9D06F91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14600"/>
            <a:ext cx="8254957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400D866-6A65-4C61-9A1B-042BBB8D8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12614"/>
            <a:ext cx="7772400" cy="4571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A04EF1-23EC-4A8B-813E-3B716D95C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2559386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Presenters:</a:t>
            </a: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C6408E5-5DEE-46DD-84A4-49CC2EB80E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4" y="2162178"/>
            <a:ext cx="4238621" cy="4238621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F029244-9AD7-41C8-BD0B-0359525273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751630"/>
            <a:ext cx="7772400" cy="23239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spc="3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FA57DF1-3FE8-4A04-A79E-C938DD439F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063258"/>
            <a:ext cx="3657599" cy="3127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fld id="{79505E98-091B-47F4-BB28-1595FDA97260}" type="datetime4">
              <a:rPr lang="en-US" smtClean="0"/>
              <a:t>December 18, 2020</a:t>
            </a:fld>
            <a:endParaRPr lang="en-US" dirty="0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0849DE8-CB1C-7416-D974-82DA234BD4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228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9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, Long 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1B0E909-D99E-4B49-8A69-0033C2E2A9F4}"/>
              </a:ext>
            </a:extLst>
          </p:cNvPr>
          <p:cNvSpPr/>
          <p:nvPr userDrawn="1"/>
        </p:nvSpPr>
        <p:spPr>
          <a:xfrm>
            <a:off x="4" y="-2"/>
            <a:ext cx="9491846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F0AD98A-B9AF-4AC1-98FD-E604935376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47761"/>
            <a:ext cx="7772400" cy="23239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spc="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DA2E7BA-75C8-46B3-93D6-6DDD24299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1612886"/>
            <a:ext cx="7772400" cy="8569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rgbClr val="00564A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YOUR VERY LONG PRESENTATION TITLE IN THIS TEXT BOX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62D268-802F-4538-AE7F-B6A54DA15F8F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14600"/>
            <a:ext cx="8254957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93F57A6C-03EA-439A-A2B7-C621A8A9AC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2559386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3363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294C4-BC4B-4168-81A0-394E87294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874612"/>
            <a:ext cx="1828800" cy="526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4459CDF-705D-4819-9982-F39D8077173D}"/>
              </a:ext>
            </a:extLst>
          </p:cNvPr>
          <p:cNvSpPr/>
          <p:nvPr userDrawn="1"/>
        </p:nvSpPr>
        <p:spPr>
          <a:xfrm>
            <a:off x="9491850" y="0"/>
            <a:ext cx="247267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26" name="Picture 2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9CC218A-0D15-4F35-BBC8-0F0DEFF88A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4" y="2162178"/>
            <a:ext cx="4238621" cy="4238621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7D18DA0-F608-445C-AA12-48A255A5A9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063258"/>
            <a:ext cx="3657599" cy="3127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3363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fld id="{79505E98-091B-47F4-BB28-1595FDA97260}" type="datetime4">
              <a:rPr lang="en-US" smtClean="0"/>
              <a:t>December 18, 2020</a:t>
            </a:fld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370A137-52AA-00E8-5555-D686FB59E7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228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2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, Long 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A5214D-6E5A-471C-9644-957AC0CA3E0F}"/>
              </a:ext>
            </a:extLst>
          </p:cNvPr>
          <p:cNvSpPr/>
          <p:nvPr userDrawn="1"/>
        </p:nvSpPr>
        <p:spPr>
          <a:xfrm>
            <a:off x="9491850" y="0"/>
            <a:ext cx="247267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B0E909-D99E-4B49-8A69-0033C2E2A9F4}"/>
              </a:ext>
            </a:extLst>
          </p:cNvPr>
          <p:cNvSpPr/>
          <p:nvPr userDrawn="1"/>
        </p:nvSpPr>
        <p:spPr>
          <a:xfrm>
            <a:off x="4" y="-2"/>
            <a:ext cx="9491846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294C4-BC4B-4168-81A0-394E87294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0" y="5874612"/>
            <a:ext cx="1824740" cy="526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809920-4070-4FBE-A7EA-484EE9D06F91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14600"/>
            <a:ext cx="8254957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A04EF1-23EC-4A8B-813E-3B716D95C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2559386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Presenters:</a:t>
            </a: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C6408E5-5DEE-46DD-84A4-49CC2EB80E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4" y="2162178"/>
            <a:ext cx="4238621" cy="4238621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25D0CE3-7292-4980-BC52-EEADA461E5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51609"/>
            <a:ext cx="7924800" cy="23239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spc="3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3F715927-17F8-4105-B1AF-3C08F2483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1616734"/>
            <a:ext cx="7924800" cy="8569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2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YOUR VERY LONG PRESENTATION TITLE IN THIS TEXT BOX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C3C410F-8359-47CE-A21F-274F02937F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063258"/>
            <a:ext cx="3657599" cy="3127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fld id="{79505E98-091B-47F4-BB28-1595FDA97260}" type="datetime4">
              <a:rPr lang="en-US" smtClean="0"/>
              <a:t>December 18, 2020</a:t>
            </a:fld>
            <a:endParaRPr lang="en-US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48B3B2F-94AF-B5C6-E969-93FBAD3B3A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0" y="228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46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D93725-37A3-49D9-9DF2-C8553E1646D5}"/>
              </a:ext>
            </a:extLst>
          </p:cNvPr>
          <p:cNvSpPr/>
          <p:nvPr userDrawn="1"/>
        </p:nvSpPr>
        <p:spPr>
          <a:xfrm>
            <a:off x="4" y="-2"/>
            <a:ext cx="12191996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142083-E915-4073-9165-A552F8E43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9964" y="3049588"/>
            <a:ext cx="8812072" cy="7588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0" name="Picture 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B0A0200-2BE9-4A29-988F-E7F524183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B8F364C-3948-8B57-C8E3-4378870A6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4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ED4E5E-D310-47EF-B8A2-28950243775D}"/>
              </a:ext>
            </a:extLst>
          </p:cNvPr>
          <p:cNvSpPr/>
          <p:nvPr userDrawn="1"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005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142083-E915-4073-9165-A552F8E43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9964" y="3049588"/>
            <a:ext cx="8812072" cy="7588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51438-9D6A-428E-8A44-E9E8538ED11D}"/>
              </a:ext>
            </a:extLst>
          </p:cNvPr>
          <p:cNvSpPr txBox="1">
            <a:spLocks/>
          </p:cNvSpPr>
          <p:nvPr userDrawn="1"/>
        </p:nvSpPr>
        <p:spPr>
          <a:xfrm>
            <a:off x="6913949" y="63377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pic>
        <p:nvPicPr>
          <p:cNvPr id="8" name="Picture 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C488317-7D70-4E76-AEB5-EA324D5C2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2E9D786-62DB-9496-A875-271BC3F035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74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142083-E915-4073-9165-A552F8E43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9964" y="3049588"/>
            <a:ext cx="8812072" cy="7588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0175D21-DC27-46A7-86CF-A39B8F7F11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DAEE48-6F47-D375-3B70-0B1E04BF48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37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, Header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E97C6E0-1A54-4F19-82A2-ECE9BD72AA0A}"/>
              </a:ext>
            </a:extLst>
          </p:cNvPr>
          <p:cNvSpPr/>
          <p:nvPr userDrawn="1"/>
        </p:nvSpPr>
        <p:spPr>
          <a:xfrm>
            <a:off x="10591800" y="0"/>
            <a:ext cx="1600200" cy="6858002"/>
          </a:xfrm>
          <a:prstGeom prst="rect">
            <a:avLst/>
          </a:prstGeom>
          <a:solidFill>
            <a:srgbClr val="005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D123AF5-C2BE-4755-B495-764CADBFCD46}"/>
              </a:ext>
            </a:extLst>
          </p:cNvPr>
          <p:cNvSpPr txBox="1">
            <a:spLocks/>
          </p:cNvSpPr>
          <p:nvPr userDrawn="1"/>
        </p:nvSpPr>
        <p:spPr>
          <a:xfrm>
            <a:off x="1059180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>
                <a:solidFill>
                  <a:schemeClr val="accent5"/>
                </a:solidFill>
              </a:rPr>
              <a:pPr/>
              <a:t>‹#›</a:t>
            </a:fld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DCDB9A-ECC2-42B5-B7C0-FA373B5AC07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1" y="1554480"/>
            <a:ext cx="9679705" cy="475456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8D6EC2-5149-4EFF-9A88-924951CA890C}"/>
              </a:ext>
            </a:extLst>
          </p:cNvPr>
          <p:cNvCxnSpPr>
            <a:cxnSpLocks/>
          </p:cNvCxnSpPr>
          <p:nvPr userDrawn="1"/>
        </p:nvCxnSpPr>
        <p:spPr>
          <a:xfrm>
            <a:off x="10589491" y="920115"/>
            <a:ext cx="160250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BEA82C-7495-4F1A-B341-DF40105C4E93}"/>
              </a:ext>
            </a:extLst>
          </p:cNvPr>
          <p:cNvCxnSpPr>
            <a:cxnSpLocks/>
          </p:cNvCxnSpPr>
          <p:nvPr userDrawn="1"/>
        </p:nvCxnSpPr>
        <p:spPr>
          <a:xfrm>
            <a:off x="457200" y="920115"/>
            <a:ext cx="101322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7BD2C3F-3E0C-48B9-A45D-0320880EFA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7200"/>
            <a:ext cx="9675086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93E84A-42A2-4A96-B95A-247FF1E0A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963930"/>
            <a:ext cx="9675089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6" name="Picture 1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58689411-15E6-486D-A0EC-3CF57E814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00E1A1F-078D-239A-7252-30C69246A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78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,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E97C6E0-1A54-4F19-82A2-ECE9BD72AA0A}"/>
              </a:ext>
            </a:extLst>
          </p:cNvPr>
          <p:cNvSpPr/>
          <p:nvPr userDrawn="1"/>
        </p:nvSpPr>
        <p:spPr>
          <a:xfrm>
            <a:off x="10591800" y="0"/>
            <a:ext cx="1600200" cy="6858002"/>
          </a:xfrm>
          <a:prstGeom prst="rect">
            <a:avLst/>
          </a:prstGeom>
          <a:solidFill>
            <a:srgbClr val="005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967AAC-F54E-4375-BFDA-ECAFC9708E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280160"/>
            <a:ext cx="9677400" cy="502920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3695C6-6D87-4AA9-A404-5C7295DEA9BB}"/>
              </a:ext>
            </a:extLst>
          </p:cNvPr>
          <p:cNvCxnSpPr>
            <a:cxnSpLocks/>
          </p:cNvCxnSpPr>
          <p:nvPr userDrawn="1"/>
        </p:nvCxnSpPr>
        <p:spPr>
          <a:xfrm>
            <a:off x="10589491" y="920115"/>
            <a:ext cx="160250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C9763B-5266-4392-B79C-EE72D6A36B22}"/>
              </a:ext>
            </a:extLst>
          </p:cNvPr>
          <p:cNvCxnSpPr>
            <a:cxnSpLocks/>
          </p:cNvCxnSpPr>
          <p:nvPr userDrawn="1"/>
        </p:nvCxnSpPr>
        <p:spPr>
          <a:xfrm>
            <a:off x="457200" y="920115"/>
            <a:ext cx="101322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4E00268-B1AB-4BD3-B024-737190F6ED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7200"/>
            <a:ext cx="96774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D793CBA-D09D-424C-8369-B75A30E69C21}"/>
              </a:ext>
            </a:extLst>
          </p:cNvPr>
          <p:cNvSpPr txBox="1">
            <a:spLocks/>
          </p:cNvSpPr>
          <p:nvPr userDrawn="1"/>
        </p:nvSpPr>
        <p:spPr>
          <a:xfrm>
            <a:off x="1059180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>
                <a:solidFill>
                  <a:schemeClr val="accent5"/>
                </a:solidFill>
              </a:rPr>
              <a:pPr/>
              <a:t>‹#›</a:t>
            </a:fld>
            <a:endParaRPr lang="en-US" sz="1400" dirty="0">
              <a:solidFill>
                <a:schemeClr val="accent5"/>
              </a:solidFill>
            </a:endParaRPr>
          </a:p>
        </p:txBody>
      </p:sp>
      <p:pic>
        <p:nvPicPr>
          <p:cNvPr id="14" name="Picture 1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32A8E77-948C-4FE2-92C0-83097D0EF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83B8BA1-B0CF-862C-A559-F321F4847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4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,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34F57E-844B-4EBD-80F6-5FAEE2710C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554480"/>
            <a:ext cx="11275289" cy="475456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2DCF18-C7DA-4D38-B319-5FB9B3AC8A4F}"/>
              </a:ext>
            </a:extLst>
          </p:cNvPr>
          <p:cNvCxnSpPr>
            <a:cxnSpLocks/>
          </p:cNvCxnSpPr>
          <p:nvPr userDrawn="1"/>
        </p:nvCxnSpPr>
        <p:spPr>
          <a:xfrm>
            <a:off x="457200" y="920115"/>
            <a:ext cx="1173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5898419-18F8-4CED-8830-707F9DDF7C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457200"/>
            <a:ext cx="11270671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10CB95A-9DE1-46F6-A283-1DB596CC64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63930"/>
            <a:ext cx="11270674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149D42-DC6C-4B46-99A5-6B4165947616}"/>
              </a:ext>
            </a:extLst>
          </p:cNvPr>
          <p:cNvSpPr txBox="1">
            <a:spLocks/>
          </p:cNvSpPr>
          <p:nvPr userDrawn="1"/>
        </p:nvSpPr>
        <p:spPr>
          <a:xfrm>
            <a:off x="1059180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>
                <a:solidFill>
                  <a:schemeClr val="tx1"/>
                </a:solidFill>
              </a:rPr>
              <a:pPr/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9" name="Picture 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0C1EA6D-C782-4F77-BA85-E4189459CA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652A8E4-FCA3-33B3-D364-F8070B028D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6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B36A965-6282-44B2-9206-595AD44A3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EF4CA-823F-4E4D-A0D4-167A0E885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0" y="457931"/>
            <a:ext cx="2286000" cy="657736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B01B167-DD31-483F-8829-871758529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074487"/>
            <a:ext cx="10972800" cy="41843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E6586D4-4488-4557-B69A-1A62665208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786030"/>
            <a:ext cx="10972800" cy="17818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spc="3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6008885-1B95-4361-8A4A-8DA13BBA03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8530" y="6012898"/>
            <a:ext cx="2474934" cy="2781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CD54D9A-4BEF-4ED8-A802-B51F01A07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738578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E95704-F366-41E3-AB8D-C75ED28E4193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60320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684FDB-FAA8-4638-8254-354EFE7EA386}"/>
              </a:ext>
            </a:extLst>
          </p:cNvPr>
          <p:cNvCxnSpPr>
            <a:cxnSpLocks/>
          </p:cNvCxnSpPr>
          <p:nvPr userDrawn="1"/>
        </p:nvCxnSpPr>
        <p:spPr>
          <a:xfrm>
            <a:off x="457200" y="3707233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1A724A3-0A67-EEB2-0EF2-F78760A9D4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020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FFF811-5027-4687-9A34-2642C67E23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280160"/>
            <a:ext cx="11275290" cy="502920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D7ABC4-D884-451C-88E1-E6923CD32B7F}"/>
              </a:ext>
            </a:extLst>
          </p:cNvPr>
          <p:cNvCxnSpPr>
            <a:cxnSpLocks/>
          </p:cNvCxnSpPr>
          <p:nvPr userDrawn="1"/>
        </p:nvCxnSpPr>
        <p:spPr>
          <a:xfrm>
            <a:off x="457200" y="920115"/>
            <a:ext cx="1173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471E89B-1C1F-4F34-AF55-A0ED90F01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7200"/>
            <a:ext cx="11270672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79B1BB-F59D-4985-A491-104E32097698}"/>
              </a:ext>
            </a:extLst>
          </p:cNvPr>
          <p:cNvSpPr txBox="1">
            <a:spLocks/>
          </p:cNvSpPr>
          <p:nvPr userDrawn="1"/>
        </p:nvSpPr>
        <p:spPr>
          <a:xfrm>
            <a:off x="1059180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>
                <a:solidFill>
                  <a:schemeClr val="tx1"/>
                </a:solidFill>
              </a:rPr>
              <a:pPr/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3" name="Picture 1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E6551BC-8F5F-4E8F-8FF4-41ABA69248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396C89D-C45A-E861-9083-86F6F9EBE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1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DAA993-BAA7-4E5E-8BF3-28E93F386CCC}"/>
              </a:ext>
            </a:extLst>
          </p:cNvPr>
          <p:cNvSpPr txBox="1">
            <a:spLocks/>
          </p:cNvSpPr>
          <p:nvPr userDrawn="1"/>
        </p:nvSpPr>
        <p:spPr>
          <a:xfrm>
            <a:off x="10591800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>
                <a:solidFill>
                  <a:schemeClr val="tx1"/>
                </a:solidFill>
              </a:rPr>
              <a:pPr/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8EC4E8C-97B2-49BD-9084-21815FBD0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182" y="5486400"/>
            <a:ext cx="822818" cy="13716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3BA657E-1CE5-7803-1754-50D1247634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242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eader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981A94-E9AB-4ED1-8E6A-B518C3976696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9BD86E-C55D-4C12-9CD3-646B2C754A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554480"/>
            <a:ext cx="11275290" cy="484631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B51E11-7506-4F96-82A6-9B27D47900D5}"/>
              </a:ext>
            </a:extLst>
          </p:cNvPr>
          <p:cNvCxnSpPr>
            <a:cxnSpLocks/>
          </p:cNvCxnSpPr>
          <p:nvPr userDrawn="1"/>
        </p:nvCxnSpPr>
        <p:spPr>
          <a:xfrm>
            <a:off x="457200" y="920115"/>
            <a:ext cx="1173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CC5437-05C5-4768-8511-38FD25A0A2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7200"/>
            <a:ext cx="11270672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05545C-C271-4662-BA35-9509C54241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963930"/>
            <a:ext cx="11270675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E3D80BA-82D4-5681-B6A3-757C60B942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73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0B76A6-03D0-4582-855B-0995C07E4110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69DC4C-4E70-42FB-ADB5-E3967C0F69C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1" y="1280159"/>
            <a:ext cx="11275289" cy="5120633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400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0972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3pPr>
            <a:lvl4pPr marL="15544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11680" indent="-18288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EA5937-1F47-4C4B-92E2-6068C4ACC392}"/>
              </a:ext>
            </a:extLst>
          </p:cNvPr>
          <p:cNvCxnSpPr>
            <a:cxnSpLocks/>
          </p:cNvCxnSpPr>
          <p:nvPr userDrawn="1"/>
        </p:nvCxnSpPr>
        <p:spPr>
          <a:xfrm>
            <a:off x="457200" y="920115"/>
            <a:ext cx="1173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63EEC11-3063-46A5-B642-42DC09A93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57200"/>
            <a:ext cx="1127067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cap="all" baseline="0">
                <a:solidFill>
                  <a:srgbClr val="04564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22C9C3B-E5B0-52B3-189F-537CD9C3F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3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1CB89F-3525-40A4-8162-FB02510D80BE}"/>
              </a:ext>
            </a:extLst>
          </p:cNvPr>
          <p:cNvSpPr txBox="1">
            <a:spLocks/>
          </p:cNvSpPr>
          <p:nvPr userDrawn="1"/>
        </p:nvSpPr>
        <p:spPr>
          <a:xfrm>
            <a:off x="11513128" y="6492875"/>
            <a:ext cx="678872" cy="365125"/>
          </a:xfrm>
          <a:prstGeom prst="rect">
            <a:avLst/>
          </a:prstGeom>
        </p:spPr>
        <p:txBody>
          <a:bodyPr lIns="0" tIns="0" rIns="182880" bIns="9144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4564A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AC5981-0A2B-4C3E-919C-1D477C2A8A71}" type="slidenum">
              <a:rPr lang="en-US" sz="1200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03869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901" y="2398490"/>
            <a:ext cx="8325667" cy="620487"/>
          </a:xfrm>
        </p:spPr>
        <p:txBody>
          <a:bodyPr/>
          <a:lstStyle>
            <a:lvl1pPr>
              <a:defRPr sz="4800" baseline="0">
                <a:solidFill>
                  <a:srgbClr val="09727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523599" y="6200425"/>
            <a:ext cx="4194496" cy="476075"/>
          </a:xfrm>
        </p:spPr>
        <p:txBody>
          <a:bodyPr anchor="b"/>
          <a:lstStyle>
            <a:lvl1pPr marL="0" indent="0">
              <a:buFontTx/>
              <a:buNone/>
              <a:defRPr sz="2400">
                <a:solidFill>
                  <a:srgbClr val="09727D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57600" y="3103335"/>
            <a:ext cx="7967435" cy="566963"/>
          </a:xfrm>
        </p:spPr>
        <p:txBody>
          <a:bodyPr/>
          <a:lstStyle>
            <a:lvl1pPr marL="0" indent="0">
              <a:buFontTx/>
              <a:buNone/>
              <a:defRPr sz="4267">
                <a:solidFill>
                  <a:srgbClr val="09727D"/>
                </a:solidFill>
              </a:defRPr>
            </a:lvl1pPr>
            <a:lvl2pPr marL="609585" indent="0">
              <a:buFontTx/>
              <a:buNone/>
              <a:defRPr sz="4000"/>
            </a:lvl2pPr>
            <a:lvl3pPr marL="1219170" indent="0">
              <a:buFontTx/>
              <a:buNone/>
              <a:defRPr sz="3467"/>
            </a:lvl3pPr>
            <a:lvl4pPr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235191" y="4229893"/>
            <a:ext cx="7300383" cy="436563"/>
          </a:xfrm>
        </p:spPr>
        <p:txBody>
          <a:bodyPr/>
          <a:lstStyle>
            <a:lvl1pPr marL="0" indent="0">
              <a:buFontTx/>
              <a:buNone/>
              <a:defRPr sz="3467">
                <a:solidFill>
                  <a:srgbClr val="09727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65443" y="6464799"/>
            <a:ext cx="1980157" cy="297454"/>
          </a:xfrm>
          <a:prstGeom prst="rect">
            <a:avLst/>
          </a:prstGeom>
          <a:solidFill>
            <a:srgbClr val="D6DE23"/>
          </a:solidFill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0434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325120" y="243840"/>
            <a:ext cx="2509520" cy="2235200"/>
            <a:chOff x="243840" y="182880"/>
            <a:chExt cx="1882140" cy="1676400"/>
          </a:xfrm>
        </p:grpSpPr>
        <p:sp>
          <p:nvSpPr>
            <p:cNvPr id="6" name="Rectangle 5"/>
            <p:cNvSpPr/>
            <p:nvPr userDrawn="1"/>
          </p:nvSpPr>
          <p:spPr>
            <a:xfrm>
              <a:off x="243840" y="182880"/>
              <a:ext cx="1882140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" y="314056"/>
              <a:ext cx="1059180" cy="1055649"/>
            </a:xfrm>
            <a:prstGeom prst="rect">
              <a:avLst/>
            </a:prstGeom>
          </p:spPr>
        </p:pic>
      </p:grp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9220200" y="6544495"/>
            <a:ext cx="2844800" cy="2250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894A3A7E-69CF-6445-A1BA-0D920B2444B0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 dirty="0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368801" y="3429001"/>
            <a:ext cx="7519124" cy="142239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036817" y="6481247"/>
            <a:ext cx="1984839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©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2022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08482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69" y="152676"/>
            <a:ext cx="9994900" cy="8266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0" y="1498600"/>
            <a:ext cx="11198945" cy="4627565"/>
          </a:xfrm>
        </p:spPr>
        <p:txBody>
          <a:bodyPr/>
          <a:lstStyle>
            <a:lvl1pPr>
              <a:defRPr sz="3733" b="0"/>
            </a:lvl1pPr>
            <a:lvl2pPr>
              <a:defRPr sz="3467"/>
            </a:lvl2pPr>
            <a:lvl3pPr>
              <a:defRPr sz="2667"/>
            </a:lvl3pPr>
            <a:lvl4pPr marL="2285943" indent="-457189">
              <a:buFont typeface="Wingdings" panose="05000000000000000000" pitchFamily="2" charset="2"/>
              <a:buChar char="§"/>
              <a:defRPr sz="2400">
                <a:solidFill>
                  <a:srgbClr val="09727D"/>
                </a:solidFill>
              </a:defRPr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774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5824"/>
            <a:ext cx="9927776" cy="8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514481"/>
            <a:ext cx="5486400" cy="4668839"/>
          </a:xfrm>
        </p:spPr>
        <p:txBody>
          <a:bodyPr/>
          <a:lstStyle>
            <a:lvl1pPr marL="463539" indent="-463539">
              <a:defRPr sz="3733"/>
            </a:lvl1pPr>
            <a:lvl2pPr marL="1073124" indent="-463539">
              <a:defRPr sz="3200"/>
            </a:lvl2pPr>
            <a:lvl3pPr marL="1676358" indent="-457189">
              <a:defRPr sz="2667"/>
            </a:lvl3pPr>
            <a:lvl4pPr marL="2209745" indent="-380990"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4481"/>
            <a:ext cx="5557157" cy="4668839"/>
          </a:xfrm>
        </p:spPr>
        <p:txBody>
          <a:bodyPr/>
          <a:lstStyle>
            <a:lvl1pPr marL="463539" indent="-463539">
              <a:defRPr sz="3733"/>
            </a:lvl1pPr>
            <a:lvl2pPr marL="1066773" indent="-457189">
              <a:defRPr sz="3200"/>
            </a:lvl2pPr>
            <a:lvl3pPr marL="1676358" indent="-457189">
              <a:defRPr sz="2667"/>
            </a:lvl3pPr>
            <a:lvl4pPr marL="2209745" indent="-380990"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053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87" y="96229"/>
            <a:ext cx="9893300" cy="883603"/>
          </a:xfrm>
        </p:spPr>
        <p:txBody>
          <a:bodyPr/>
          <a:lstStyle>
            <a:lvl1pPr>
              <a:defRPr>
                <a:solidFill>
                  <a:srgbClr val="09727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5179" y="1507073"/>
            <a:ext cx="5513917" cy="639763"/>
          </a:xfrm>
        </p:spPr>
        <p:txBody>
          <a:bodyPr anchor="ctr"/>
          <a:lstStyle>
            <a:lvl1pPr marL="0" indent="0" algn="ctr">
              <a:buNone/>
              <a:defRPr sz="3333" b="1">
                <a:solidFill>
                  <a:srgbClr val="09727D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179" y="2269072"/>
            <a:ext cx="5513917" cy="3951288"/>
          </a:xfrm>
        </p:spPr>
        <p:txBody>
          <a:bodyPr/>
          <a:lstStyle>
            <a:lvl1pPr marL="385224" indent="-385224">
              <a:defRPr sz="3200">
                <a:solidFill>
                  <a:srgbClr val="09727D"/>
                </a:solidFill>
              </a:defRPr>
            </a:lvl1pPr>
            <a:lvl2pPr marL="994808" indent="-385224">
              <a:defRPr sz="2667">
                <a:solidFill>
                  <a:srgbClr val="09727D"/>
                </a:solidFill>
              </a:defRPr>
            </a:lvl2pPr>
            <a:lvl3pPr marL="1604393" indent="-385224">
              <a:defRPr sz="2400">
                <a:solidFill>
                  <a:srgbClr val="09727D"/>
                </a:solidFill>
              </a:defRPr>
            </a:lvl3pPr>
            <a:lvl4pPr marL="2209745" indent="-380990">
              <a:buFont typeface="Wingdings" panose="05000000000000000000" pitchFamily="2" charset="2"/>
              <a:buChar char="§"/>
              <a:defRPr sz="2133">
                <a:solidFill>
                  <a:srgbClr val="09727D"/>
                </a:solidFill>
              </a:defRPr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5956" y="1507073"/>
            <a:ext cx="5389033" cy="639763"/>
          </a:xfrm>
        </p:spPr>
        <p:txBody>
          <a:bodyPr anchor="ctr"/>
          <a:lstStyle>
            <a:lvl1pPr marL="0" indent="0" algn="ctr">
              <a:buNone/>
              <a:defRPr sz="33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5956" y="2269072"/>
            <a:ext cx="5541433" cy="3951288"/>
          </a:xfrm>
        </p:spPr>
        <p:txBody>
          <a:bodyPr/>
          <a:lstStyle>
            <a:lvl1pPr marL="385224" indent="-385224">
              <a:defRPr sz="3200"/>
            </a:lvl1pPr>
            <a:lvl2pPr marL="914377" indent="-304792">
              <a:defRPr sz="2667"/>
            </a:lvl2pPr>
            <a:lvl3pPr marL="1604393" indent="-385224">
              <a:defRPr sz="2400"/>
            </a:lvl3pPr>
            <a:lvl4pPr marL="2209745" indent="-380990">
              <a:buClr>
                <a:srgbClr val="09727D"/>
              </a:buClr>
              <a:buFont typeface="Wingdings" panose="05000000000000000000" pitchFamily="2" charset="2"/>
              <a:buChar char="§"/>
              <a:defRPr sz="2133">
                <a:solidFill>
                  <a:srgbClr val="09727D"/>
                </a:solidFill>
              </a:defRPr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297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isclaim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C176B06-6FC0-44AF-9624-C308CF49F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B01B167-DD31-483F-8829-871758529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074487"/>
            <a:ext cx="10972800" cy="41843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E6586D4-4488-4557-B69A-1A62665208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786030"/>
            <a:ext cx="10972800" cy="17818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spc="3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6008885-1B95-4361-8A4A-8DA13BBA03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8530" y="5853449"/>
            <a:ext cx="2474934" cy="2781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CD54D9A-4BEF-4ED8-A802-B51F01A07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579129"/>
            <a:ext cx="3657600" cy="2743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ECE54-3FA4-4A3E-A02E-535217672AAA}"/>
              </a:ext>
            </a:extLst>
          </p:cNvPr>
          <p:cNvSpPr txBox="1"/>
          <p:nvPr userDrawn="1"/>
        </p:nvSpPr>
        <p:spPr>
          <a:xfrm>
            <a:off x="609600" y="6345936"/>
            <a:ext cx="10972800" cy="45719"/>
          </a:xfrm>
          <a:prstGeom prst="rect">
            <a:avLst/>
          </a:prstGeom>
          <a:noFill/>
        </p:spPr>
        <p:txBody>
          <a:bodyPr wrap="none" lIns="0" tIns="0" rIns="0" bIns="0" anchor="t">
            <a:noAutofit/>
          </a:bodyPr>
          <a:lstStyle/>
          <a:p>
            <a:pPr marR="0" algn="ctr" rtl="0"/>
            <a:r>
              <a:rPr lang="en-US" sz="1400" b="0" i="0" u="none" strike="noStrike" baseline="30000" dirty="0">
                <a:solidFill>
                  <a:schemeClr val="tx1"/>
                </a:solidFill>
                <a:latin typeface="+mj-lt"/>
              </a:rPr>
              <a:t>Advisory services offered through TPG Financial Advisors, LLC, a SEC Registered Investment Advisor, and a wholly owned subsidiary of The Partners Group, LTD.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A6D4D8-2F51-429F-955C-1727AD459235}"/>
              </a:ext>
            </a:extLst>
          </p:cNvPr>
          <p:cNvCxnSpPr>
            <a:cxnSpLocks/>
          </p:cNvCxnSpPr>
          <p:nvPr userDrawn="1"/>
        </p:nvCxnSpPr>
        <p:spPr>
          <a:xfrm>
            <a:off x="457200" y="2560320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1179B1-CA4A-4408-990A-299145DD926D}"/>
              </a:ext>
            </a:extLst>
          </p:cNvPr>
          <p:cNvCxnSpPr>
            <a:cxnSpLocks/>
          </p:cNvCxnSpPr>
          <p:nvPr userDrawn="1"/>
        </p:nvCxnSpPr>
        <p:spPr>
          <a:xfrm>
            <a:off x="457200" y="3707233"/>
            <a:ext cx="11274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41FF998-C125-497F-8729-3DC33DA61C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0" y="457931"/>
            <a:ext cx="2286000" cy="65773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B4BC164-6661-6A05-B8F7-2F75BC6C55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18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86" y="152676"/>
            <a:ext cx="9959615" cy="8266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5" y="1504244"/>
            <a:ext cx="3557804" cy="639763"/>
          </a:xfrm>
        </p:spPr>
        <p:txBody>
          <a:bodyPr anchor="ctr"/>
          <a:lstStyle>
            <a:lvl1pPr marL="0" indent="0" algn="ctr">
              <a:buNone/>
              <a:defRPr sz="2933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2" y="2266243"/>
            <a:ext cx="3557809" cy="3951288"/>
          </a:xfrm>
        </p:spPr>
        <p:txBody>
          <a:bodyPr/>
          <a:lstStyle>
            <a:lvl1pPr marL="385224" indent="-385224">
              <a:defRPr sz="2667">
                <a:solidFill>
                  <a:schemeClr val="tx1"/>
                </a:solidFill>
              </a:defRPr>
            </a:lvl1pPr>
            <a:lvl2pPr marL="994808" indent="-385224">
              <a:defRPr sz="2400">
                <a:solidFill>
                  <a:schemeClr val="tx1"/>
                </a:solidFill>
              </a:defRPr>
            </a:lvl2pPr>
            <a:lvl3pPr marL="1604393" indent="-385224">
              <a:defRPr sz="2133">
                <a:solidFill>
                  <a:schemeClr val="tx1"/>
                </a:solidFill>
              </a:defRPr>
            </a:lvl3pPr>
            <a:lvl4pPr marL="1828754" indent="0">
              <a:buFont typeface="Wingdings" panose="05000000000000000000" pitchFamily="2" charset="2"/>
              <a:buNone/>
              <a:defRPr sz="2133">
                <a:solidFill>
                  <a:schemeClr val="tx1"/>
                </a:solidFill>
              </a:defRPr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0"/>
          </p:nvPr>
        </p:nvSpPr>
        <p:spPr>
          <a:xfrm>
            <a:off x="4328589" y="1504244"/>
            <a:ext cx="3557804" cy="639763"/>
          </a:xfrm>
        </p:spPr>
        <p:txBody>
          <a:bodyPr anchor="ctr"/>
          <a:lstStyle>
            <a:lvl1pPr marL="0" indent="0" algn="ctr">
              <a:buNone/>
              <a:defRPr sz="2933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1"/>
          </p:nvPr>
        </p:nvSpPr>
        <p:spPr>
          <a:xfrm>
            <a:off x="4328586" y="2266243"/>
            <a:ext cx="3557809" cy="3951288"/>
          </a:xfrm>
        </p:spPr>
        <p:txBody>
          <a:bodyPr/>
          <a:lstStyle>
            <a:lvl1pPr marL="385224" indent="-385224">
              <a:defRPr sz="2667">
                <a:solidFill>
                  <a:schemeClr val="tx1"/>
                </a:solidFill>
              </a:defRPr>
            </a:lvl1pPr>
            <a:lvl2pPr marL="994808" indent="-385224">
              <a:defRPr sz="2400">
                <a:solidFill>
                  <a:schemeClr val="tx1"/>
                </a:solidFill>
              </a:defRPr>
            </a:lvl2pPr>
            <a:lvl3pPr marL="1604393" indent="-385224">
              <a:defRPr sz="2133">
                <a:solidFill>
                  <a:schemeClr val="tx1"/>
                </a:solidFill>
              </a:defRPr>
            </a:lvl3pPr>
            <a:lvl4pPr marL="1828754" indent="0">
              <a:buFont typeface="Wingdings" panose="05000000000000000000" pitchFamily="2" charset="2"/>
              <a:buNone/>
              <a:defRPr sz="2133">
                <a:solidFill>
                  <a:schemeClr val="tx1"/>
                </a:solidFill>
              </a:defRPr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8195738" y="1504244"/>
            <a:ext cx="3557804" cy="639763"/>
          </a:xfrm>
        </p:spPr>
        <p:txBody>
          <a:bodyPr anchor="ctr"/>
          <a:lstStyle>
            <a:lvl1pPr marL="0" indent="0" algn="ctr">
              <a:buNone/>
              <a:defRPr sz="2933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3"/>
          </p:nvPr>
        </p:nvSpPr>
        <p:spPr>
          <a:xfrm>
            <a:off x="8195736" y="2266243"/>
            <a:ext cx="3557809" cy="3951288"/>
          </a:xfrm>
        </p:spPr>
        <p:txBody>
          <a:bodyPr/>
          <a:lstStyle>
            <a:lvl1pPr marL="385224" indent="-385224">
              <a:defRPr sz="2667">
                <a:solidFill>
                  <a:schemeClr val="tx1"/>
                </a:solidFill>
              </a:defRPr>
            </a:lvl1pPr>
            <a:lvl2pPr marL="994808" indent="-385224">
              <a:defRPr sz="2400">
                <a:solidFill>
                  <a:schemeClr val="tx1"/>
                </a:solidFill>
              </a:defRPr>
            </a:lvl2pPr>
            <a:lvl3pPr marL="1604393" indent="-385224">
              <a:defRPr sz="2133">
                <a:solidFill>
                  <a:schemeClr val="tx1"/>
                </a:solidFill>
              </a:defRPr>
            </a:lvl3pPr>
            <a:lvl4pPr marL="1828754" indent="0">
              <a:buFont typeface="Wingdings" panose="05000000000000000000" pitchFamily="2" charset="2"/>
              <a:buNone/>
              <a:defRPr sz="2133">
                <a:solidFill>
                  <a:schemeClr val="tx1"/>
                </a:solidFill>
              </a:defRPr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22348"/>
            <a:ext cx="9880600" cy="8569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17"/>
          <a:stretch/>
        </p:blipFill>
        <p:spPr>
          <a:xfrm>
            <a:off x="0" y="5772245"/>
            <a:ext cx="12192000" cy="1097281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9220200" y="6596101"/>
            <a:ext cx="2844800" cy="2250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894A3A7E-69CF-6445-A1BA-0D920B2444B0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733379" y="6562923"/>
            <a:ext cx="1980157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019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6086E89-DED1-4AEA-A0E8-1BCBC1A2F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8" b="7887"/>
          <a:stretch/>
        </p:blipFill>
        <p:spPr>
          <a:xfrm>
            <a:off x="0" y="-6098"/>
            <a:ext cx="12191996" cy="685800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E7091-EE82-4219-B0EB-22F9543DFD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049588"/>
            <a:ext cx="10972800" cy="7588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4A9A1-3547-4036-BE15-F100E91D5DBD}"/>
              </a:ext>
            </a:extLst>
          </p:cNvPr>
          <p:cNvGrpSpPr/>
          <p:nvPr userDrawn="1"/>
        </p:nvGrpSpPr>
        <p:grpSpPr>
          <a:xfrm>
            <a:off x="458724" y="2855544"/>
            <a:ext cx="11274552" cy="1146913"/>
            <a:chOff x="457200" y="2560320"/>
            <a:chExt cx="11274552" cy="114691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D5F50FA-4660-46F4-8288-47686A72E7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2560320"/>
              <a:ext cx="11274552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5845EB4-C790-48D0-AC14-29CADBB49B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3707233"/>
              <a:ext cx="11274552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DA2AD0D-4680-FBE4-C90B-5889F5C09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roof, building material, way&#10;&#10;Description automatically generated">
            <a:extLst>
              <a:ext uri="{FF2B5EF4-FFF2-40B4-BE49-F238E27FC236}">
                <a16:creationId xmlns:a16="http://schemas.microsoft.com/office/drawing/2014/main" id="{2C5035FE-544E-440C-92CE-8B65B0D13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B01B167-DD31-483F-8829-871758529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08960"/>
            <a:ext cx="10972800" cy="6400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TITLE GOES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CEA95F-1AD0-42EC-8E34-CE6BF316F4FD}"/>
              </a:ext>
            </a:extLst>
          </p:cNvPr>
          <p:cNvGrpSpPr/>
          <p:nvPr userDrawn="1"/>
        </p:nvGrpSpPr>
        <p:grpSpPr>
          <a:xfrm>
            <a:off x="458724" y="2855544"/>
            <a:ext cx="11274552" cy="1146913"/>
            <a:chOff x="457200" y="2560320"/>
            <a:chExt cx="11274552" cy="114691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4D5E9C-FE8C-4B1C-83D6-30F9F799DE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2560320"/>
              <a:ext cx="11274552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4D6B7D1-707F-491A-B63A-0B18E599D8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3707233"/>
              <a:ext cx="11274552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7EF2363-533D-E439-379F-310FB336A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2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8A36EEAF-9C8E-48C2-8056-D01B3A16F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142083-E915-4073-9165-A552F8E43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049588"/>
            <a:ext cx="10972800" cy="7588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106E49-D1A1-4F78-8AD4-5C46FABA22FE}"/>
              </a:ext>
            </a:extLst>
          </p:cNvPr>
          <p:cNvGrpSpPr/>
          <p:nvPr userDrawn="1"/>
        </p:nvGrpSpPr>
        <p:grpSpPr>
          <a:xfrm>
            <a:off x="458724" y="2855544"/>
            <a:ext cx="11274552" cy="1146913"/>
            <a:chOff x="457200" y="2560320"/>
            <a:chExt cx="11274552" cy="114691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D8D6DE7-B611-473E-8E0C-BCD9FF1220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2560320"/>
              <a:ext cx="11274552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402F6A-FCED-46DB-BFA6-A4A8B62427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3707233"/>
              <a:ext cx="11274552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48A6D72-8A56-100B-8551-165BA9C55E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3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69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1" r:id="rId2"/>
    <p:sldLayoutId id="2147483776" r:id="rId3"/>
    <p:sldLayoutId id="2147483787" r:id="rId4"/>
    <p:sldLayoutId id="2147483785" r:id="rId5"/>
    <p:sldLayoutId id="2147483786" r:id="rId6"/>
    <p:sldLayoutId id="2147483734" r:id="rId7"/>
    <p:sldLayoutId id="2147483764" r:id="rId8"/>
    <p:sldLayoutId id="2147483762" r:id="rId9"/>
    <p:sldLayoutId id="2147483763" r:id="rId10"/>
    <p:sldLayoutId id="2147483769" r:id="rId11"/>
    <p:sldLayoutId id="2147483732" r:id="rId12"/>
    <p:sldLayoutId id="2147483789" r:id="rId13"/>
    <p:sldLayoutId id="2147483790" r:id="rId14"/>
    <p:sldLayoutId id="2147483802" r:id="rId15"/>
    <p:sldLayoutId id="2147483767" r:id="rId16"/>
    <p:sldLayoutId id="2147483768" r:id="rId17"/>
    <p:sldLayoutId id="2147483771" r:id="rId18"/>
    <p:sldLayoutId id="2147483772" r:id="rId19"/>
    <p:sldLayoutId id="2147483788" r:id="rId20"/>
    <p:sldLayoutId id="2147483773" r:id="rId21"/>
    <p:sldLayoutId id="2147483801" r:id="rId22"/>
    <p:sldLayoutId id="2147483803" r:id="rId23"/>
    <p:sldLayoutId id="2147483804" r:id="rId24"/>
    <p:sldLayoutId id="2147483805" r:id="rId25"/>
    <p:sldLayoutId id="2147483791" r:id="rId26"/>
    <p:sldLayoutId id="2147483770" r:id="rId27"/>
    <p:sldLayoutId id="2147483777" r:id="rId28"/>
    <p:sldLayoutId id="2147483778" r:id="rId29"/>
    <p:sldLayoutId id="2147483780" r:id="rId30"/>
    <p:sldLayoutId id="2147483779" r:id="rId31"/>
    <p:sldLayoutId id="2147483781" r:id="rId32"/>
    <p:sldLayoutId id="2147483782" r:id="rId33"/>
    <p:sldLayoutId id="2147483783" r:id="rId34"/>
    <p:sldLayoutId id="2147483806" r:id="rId35"/>
    <p:sldLayoutId id="2147483774" r:id="rId36"/>
    <p:sldLayoutId id="2147483775" r:id="rId3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8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6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17"/>
          <a:stretch/>
        </p:blipFill>
        <p:spPr>
          <a:xfrm>
            <a:off x="1" y="5768630"/>
            <a:ext cx="12192000" cy="109728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36" y="163561"/>
            <a:ext cx="9788837" cy="81575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498600"/>
            <a:ext cx="11125208" cy="4597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933" y="174851"/>
            <a:ext cx="1088673" cy="1085044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9220200" y="6614529"/>
            <a:ext cx="2844800" cy="225083"/>
          </a:xfrm>
          <a:prstGeom prst="rect">
            <a:avLst/>
          </a:prstGeom>
        </p:spPr>
        <p:txBody>
          <a:bodyPr vert="horz" lIns="121920" tIns="60960" rIns="121920" bIns="60960" rtlCol="0" anchor="b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894A3A7E-69CF-6445-A1BA-0D920B2444B0}" type="slidenum">
              <a:rPr lang="en-US" sz="1333" smtClean="0">
                <a:solidFill>
                  <a:prstClr val="white"/>
                </a:solidFill>
              </a:rPr>
              <a:pPr/>
              <a:t>‹#›</a:t>
            </a:fld>
            <a:endParaRPr lang="en-US" sz="1333" dirty="0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4572000" y="492266"/>
            <a:ext cx="2201339" cy="5781535"/>
            <a:chOff x="-4842935" y="441592"/>
            <a:chExt cx="1651004" cy="4336151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-4732865" y="441592"/>
              <a:ext cx="144780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Calibri  Title 34 </a:t>
              </a:r>
              <a:r>
                <a:rPr lang="en-US" sz="1600" dirty="0" err="1"/>
                <a:t>pt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 userDrawn="1"/>
          </p:nvSpPr>
          <p:spPr>
            <a:xfrm>
              <a:off x="-4732859" y="791310"/>
              <a:ext cx="1439326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Calibri  Body 24 </a:t>
              </a:r>
              <a:r>
                <a:rPr lang="en-US" sz="1600" dirty="0" err="1"/>
                <a:t>pt</a:t>
              </a:r>
              <a:endParaRPr lang="en-US" sz="1600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4817535" y="1141028"/>
              <a:ext cx="1625604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600" dirty="0">
                  <a:solidFill>
                    <a:srgbClr val="09727D"/>
                  </a:solidFill>
                </a:rPr>
                <a:t>R9,G14,B125 text</a:t>
              </a:r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-4834468" y="1670947"/>
              <a:ext cx="1634070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</a:rPr>
                <a:t>Green 1: 0-174-158 </a:t>
              </a: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-4825999" y="2730785"/>
              <a:ext cx="1634068" cy="4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</a:rPr>
                <a:t>Purple #2: 120-78-160</a:t>
              </a: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4834468" y="3260704"/>
              <a:ext cx="1634068" cy="457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</a:rPr>
                <a:t>Grey: 162-170-173 </a:t>
              </a: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4834468" y="3790623"/>
              <a:ext cx="1634068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</a:rPr>
                <a:t>Blue</a:t>
              </a:r>
              <a:r>
                <a:rPr lang="en-US" sz="1600" baseline="0" dirty="0">
                  <a:solidFill>
                    <a:schemeClr val="bg1"/>
                  </a:solidFill>
                </a:rPr>
                <a:t> 3</a:t>
              </a:r>
              <a:r>
                <a:rPr lang="en-US" sz="1600" dirty="0">
                  <a:solidFill>
                    <a:schemeClr val="bg1"/>
                  </a:solidFill>
                </a:rPr>
                <a:t>: 0-185-242 </a:t>
              </a:r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-4842935" y="4320543"/>
              <a:ext cx="1634068" cy="457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</a:rPr>
                <a:t>Ruby: 154-37-46  </a:t>
              </a:r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-4834468" y="2200866"/>
              <a:ext cx="1634068" cy="4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</a:rPr>
                <a:t>Green 3: 155-192-56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733379" y="6562923"/>
            <a:ext cx="1980157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8479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609585" rtl="0" eaLnBrk="1" latinLnBrk="0" hangingPunct="1">
        <a:spcBef>
          <a:spcPct val="0"/>
        </a:spcBef>
        <a:buNone/>
        <a:defRPr sz="4533" b="0" kern="1200">
          <a:solidFill>
            <a:srgbClr val="09727D"/>
          </a:solidFill>
          <a:latin typeface="+mj-lt"/>
          <a:ea typeface="+mj-ea"/>
          <a:cs typeface="+mj-cs"/>
        </a:defRPr>
      </a:lvl1pPr>
    </p:titleStyle>
    <p:bodyStyle>
      <a:lvl1pPr marL="609585" indent="-609585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9727D"/>
          </a:solidFill>
          <a:latin typeface="+mn-lt"/>
          <a:ea typeface="+mn-ea"/>
          <a:cs typeface="+mn-cs"/>
        </a:defRPr>
      </a:lvl1pPr>
      <a:lvl2pPr marL="1219170" indent="-609585" algn="l" defTabSz="609585" rtl="0" eaLnBrk="1" latinLnBrk="0" hangingPunct="1">
        <a:spcBef>
          <a:spcPts val="667"/>
        </a:spcBef>
        <a:buFont typeface="Arial"/>
        <a:buChar char="–"/>
        <a:defRPr sz="2933" kern="1200">
          <a:solidFill>
            <a:srgbClr val="09727D"/>
          </a:solidFill>
          <a:latin typeface="+mn-lt"/>
          <a:ea typeface="+mn-ea"/>
          <a:cs typeface="+mn-cs"/>
        </a:defRPr>
      </a:lvl2pPr>
      <a:lvl3pPr marL="1828754" indent="-609585" algn="l" defTabSz="609585" rtl="0" eaLnBrk="1" latinLnBrk="0" hangingPunct="1">
        <a:spcBef>
          <a:spcPts val="667"/>
        </a:spcBef>
        <a:buFont typeface="Arial"/>
        <a:buChar char="•"/>
        <a:defRPr sz="2667" kern="1200">
          <a:solidFill>
            <a:srgbClr val="09727D"/>
          </a:solidFill>
          <a:latin typeface="+mn-lt"/>
          <a:ea typeface="+mn-ea"/>
          <a:cs typeface="+mn-cs"/>
        </a:defRPr>
      </a:lvl3pPr>
      <a:lvl4pPr marL="1828754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hyperlink" Target="mailto:RiseToImmunize@amga.org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hyperlink" Target="http://www.risetoimmunize.org/" TargetMode="External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hwitt@tpgrp.com" TargetMode="Externa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2814" y="2090057"/>
            <a:ext cx="9065027" cy="1846942"/>
          </a:xfrm>
        </p:spPr>
        <p:txBody>
          <a:bodyPr anchor="t"/>
          <a:lstStyle/>
          <a:p>
            <a:r>
              <a:rPr lang="en-US" sz="4000" b="1" dirty="0"/>
              <a:t>Making the Connection: </a:t>
            </a:r>
            <a:r>
              <a:rPr lang="en-US" sz="4000" b="1" dirty="0">
                <a:solidFill>
                  <a:schemeClr val="tx1"/>
                </a:solidFill>
              </a:rPr>
              <a:t>High-Impact Organizational Communication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December 7, 2022</a:t>
            </a:r>
          </a:p>
        </p:txBody>
      </p:sp>
    </p:spTree>
    <p:extLst>
      <p:ext uri="{BB962C8B-B14F-4D97-AF65-F5344CB8AC3E}">
        <p14:creationId xmlns:p14="http://schemas.microsoft.com/office/powerpoint/2010/main" val="28316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9AD847-DB41-46A5-A812-53E357957D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WHY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63941-E832-4AC5-8A14-6CFE18D0F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Attracting and retaining Clinician talent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13E03-F59E-4469-9034-658B845139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ln>
            <a:solidFill>
              <a:schemeClr val="accent4"/>
            </a:solidFill>
          </a:ln>
        </p:spPr>
        <p:txBody>
          <a:bodyPr tIns="731520" rIns="2286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REPLACEMENT COSTS ARE ASTRONOMIC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$500,000 - $1,000,000 Estimated cost of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replacing a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single physician.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2FA98-94A1-44FE-B017-0F9B97E9F7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solidFill>
              <a:schemeClr val="accent3"/>
            </a:solidFill>
          </a:ln>
        </p:spPr>
        <p:txBody>
          <a:bodyPr lIns="182880" tIns="731520" rIns="18288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ENGAGED EMPLOYEES CREATE COMPETITIVE ADVANTAGE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Engaged employees provide a competitive advantage, such as higher productivity and lower employee turnover.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86E2A3-4E10-4323-838F-17ED20352C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ln>
            <a:solidFill>
              <a:schemeClr val="bg1"/>
            </a:solidFill>
          </a:ln>
        </p:spPr>
        <p:txBody>
          <a:bodyPr tIns="731520" rIns="2286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DISENGAGEMENT IMPACTS THE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BOTTOM LINE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Costs companies $3,400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for every $10,000 an average disengaged employee earns per year.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358FD7E-C36F-44DF-ACC8-DAB262F6B50B}"/>
              </a:ext>
            </a:extLst>
          </p:cNvPr>
          <p:cNvSpPr/>
          <p:nvPr/>
        </p:nvSpPr>
        <p:spPr>
          <a:xfrm>
            <a:off x="2297883" y="1554480"/>
            <a:ext cx="1188720" cy="11887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9F5FCE-2CEF-40FF-BE21-23C3C62CBC8F}"/>
              </a:ext>
            </a:extLst>
          </p:cNvPr>
          <p:cNvSpPr/>
          <p:nvPr/>
        </p:nvSpPr>
        <p:spPr>
          <a:xfrm>
            <a:off x="5498175" y="1554480"/>
            <a:ext cx="1188720" cy="1188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D84E308-C93D-4D3F-981A-B89BB660B470}"/>
              </a:ext>
            </a:extLst>
          </p:cNvPr>
          <p:cNvSpPr/>
          <p:nvPr/>
        </p:nvSpPr>
        <p:spPr>
          <a:xfrm>
            <a:off x="8705396" y="1554480"/>
            <a:ext cx="1188720" cy="1188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6CD67BF4-01DE-4D7F-9DE1-0C59C93F7C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10567" y="1834580"/>
            <a:ext cx="563352" cy="671052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08D99385-7F39-444E-96BA-29DA18D8A5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888276" y="1737360"/>
            <a:ext cx="822960" cy="82296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2D177F6E-4B2C-448A-B7EA-E603C2A93F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72495" y="1828800"/>
            <a:ext cx="640080" cy="640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AB35B5-32B9-DEFA-1DD3-56B38F4F70BB}"/>
              </a:ext>
            </a:extLst>
          </p:cNvPr>
          <p:cNvSpPr txBox="1"/>
          <p:nvPr/>
        </p:nvSpPr>
        <p:spPr>
          <a:xfrm>
            <a:off x="1517178" y="6232606"/>
            <a:ext cx="9150713" cy="36933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indent="0" algn="l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en-US" sz="800" baseline="30000" dirty="0">
                <a:solidFill>
                  <a:schemeClr val="bg1"/>
                </a:solidFill>
              </a:rPr>
              <a:t>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https://www.ama-assn.org/practice-management/physician-health/how-much-physician-burnout-costing-your-organization</a:t>
            </a:r>
          </a:p>
          <a:p>
            <a:pPr marL="0" marR="0" indent="0" algn="l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https://pumble.com/learn/communication/communication-statistics/#Effective_communication_increases_productivity</a:t>
            </a:r>
          </a:p>
          <a:p>
            <a:pPr marL="0" marR="0" indent="0" algn="l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https://www.zippia.com/advice/employee-engagement-statistics/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13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A58E5-18C7-B9BD-F166-E1176CB154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WHY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18D7A-A4B7-2C57-28E7-F8438CBF6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Quadruple Aim and clinician engagement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435E532-0128-CC4B-DFB1-4B031C5ED2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2948112"/>
              </p:ext>
            </p:extLst>
          </p:nvPr>
        </p:nvGraphicFramePr>
        <p:xfrm>
          <a:off x="-616947" y="651359"/>
          <a:ext cx="7164269" cy="574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F693D82-57EB-D6CD-E606-006FF99B7358}"/>
              </a:ext>
            </a:extLst>
          </p:cNvPr>
          <p:cNvSpPr txBox="1"/>
          <p:nvPr/>
        </p:nvSpPr>
        <p:spPr>
          <a:xfrm>
            <a:off x="3335639" y="2291500"/>
            <a:ext cx="1171575" cy="66479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Improved Clinician Experience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45017-9A3C-4CF0-E99A-1EF8C160A3EC}"/>
              </a:ext>
            </a:extLst>
          </p:cNvPr>
          <p:cNvSpPr txBox="1"/>
          <p:nvPr/>
        </p:nvSpPr>
        <p:spPr>
          <a:xfrm>
            <a:off x="3174402" y="4578805"/>
            <a:ext cx="1171575" cy="6647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Improved Patient Experience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5FCA5-0442-6E87-7C3D-7E11329296D2}"/>
              </a:ext>
            </a:extLst>
          </p:cNvPr>
          <p:cNvSpPr txBox="1"/>
          <p:nvPr/>
        </p:nvSpPr>
        <p:spPr>
          <a:xfrm>
            <a:off x="976320" y="2533528"/>
            <a:ext cx="1171575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Better Outcomes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818D8-7B6C-6D1C-2384-4439766FF9C9}"/>
              </a:ext>
            </a:extLst>
          </p:cNvPr>
          <p:cNvSpPr txBox="1"/>
          <p:nvPr/>
        </p:nvSpPr>
        <p:spPr>
          <a:xfrm>
            <a:off x="1230246" y="4674282"/>
            <a:ext cx="945995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Lower Costs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4C3DB8-DBDF-F979-6EF7-9E13CE1C00B8}"/>
              </a:ext>
            </a:extLst>
          </p:cNvPr>
          <p:cNvGrpSpPr/>
          <p:nvPr/>
        </p:nvGrpSpPr>
        <p:grpSpPr>
          <a:xfrm>
            <a:off x="6962660" y="1045845"/>
            <a:ext cx="4682178" cy="4536932"/>
            <a:chOff x="2381794" y="1286331"/>
            <a:chExt cx="3978000" cy="382299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9A19C0-AD4D-A653-25C2-43EE78DEDBF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673469" y="1286331"/>
              <a:ext cx="1371600" cy="1371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solidFill>
                    <a:schemeClr val="bg1"/>
                  </a:solidFill>
                </a:rPr>
                <a:t>Productivity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DBDAEE3-2C63-7DF3-208E-4FF714B9DD7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88194" y="2292599"/>
              <a:ext cx="1371600" cy="1371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solidFill>
                    <a:schemeClr val="bg1"/>
                  </a:solidFill>
                </a:rPr>
                <a:t>Trust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21E907-04E2-2892-A89A-8B83777FB3D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876963" y="3735756"/>
              <a:ext cx="1371600" cy="1371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solidFill>
                    <a:schemeClr val="bg1"/>
                  </a:solidFill>
                </a:rPr>
                <a:t>Well-being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5F666D9-5A39-BAC8-1413-8739C50245E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495079" y="3737722"/>
              <a:ext cx="1371600" cy="1371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solidFill>
                    <a:schemeClr val="bg1"/>
                  </a:solidFill>
                </a:rPr>
                <a:t>Retention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03014FB-042D-FA93-51C3-38637EC6476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381794" y="2268147"/>
              <a:ext cx="1371600" cy="1371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Cultural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Alignment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B3AB9F-4FEA-366D-770B-C171CF82852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504590" y="2435310"/>
              <a:ext cx="1752600" cy="175260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Clinician Engagement</a:t>
              </a: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BA2F579-8A31-0170-D5E6-FA6340DE8C0F}"/>
              </a:ext>
            </a:extLst>
          </p:cNvPr>
          <p:cNvSpPr/>
          <p:nvPr/>
        </p:nvSpPr>
        <p:spPr>
          <a:xfrm>
            <a:off x="5497080" y="2554299"/>
            <a:ext cx="1005840" cy="3657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60EC9CA-2E23-ACE8-0BD6-6888F58B6B7B}"/>
              </a:ext>
            </a:extLst>
          </p:cNvPr>
          <p:cNvSpPr/>
          <p:nvPr/>
        </p:nvSpPr>
        <p:spPr>
          <a:xfrm rot="10800000">
            <a:off x="5497080" y="4306956"/>
            <a:ext cx="1005840" cy="3657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3A24D9-D225-421A-8FAB-7FBD31082A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why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F8368-D1C5-498D-A858-E563CED701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Quadruple Aim and the clinician experience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70F100-1DFC-45DA-9948-6221F3389CC4}"/>
              </a:ext>
            </a:extLst>
          </p:cNvPr>
          <p:cNvSpPr/>
          <p:nvPr/>
        </p:nvSpPr>
        <p:spPr>
          <a:xfrm>
            <a:off x="2815169" y="1645919"/>
            <a:ext cx="2103120" cy="3451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737360" rIns="182880" rtlCol="0" anchor="t" anchorCtr="0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5"/>
                </a:solidFill>
              </a:rPr>
              <a:t>Engaged employees are more 22% productive at work than employees who are not engaged.</a:t>
            </a:r>
            <a:r>
              <a:rPr lang="en-US" sz="1600" baseline="30000" dirty="0">
                <a:solidFill>
                  <a:schemeClr val="accent5"/>
                </a:solidFill>
              </a:rPr>
              <a:t>2</a:t>
            </a:r>
          </a:p>
          <a:p>
            <a:pPr marL="0" indent="0" algn="ctr">
              <a:buNone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461CAE-E57A-40FE-A0CA-F4772EE80FD5}"/>
              </a:ext>
            </a:extLst>
          </p:cNvPr>
          <p:cNvSpPr/>
          <p:nvPr/>
        </p:nvSpPr>
        <p:spPr>
          <a:xfrm>
            <a:off x="544015" y="1645919"/>
            <a:ext cx="2103120" cy="3451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737360" rIns="182880" rtlCol="0" anchor="t" anchorCtr="0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5"/>
                </a:solidFill>
              </a:rPr>
              <a:t>Effective communication with your population can evoke greater levels of engagement.</a:t>
            </a:r>
          </a:p>
          <a:p>
            <a:pPr marL="0" indent="0" algn="ctr">
              <a:buNone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C21705-58D4-4E53-AB84-22CC34510F86}"/>
              </a:ext>
            </a:extLst>
          </p:cNvPr>
          <p:cNvSpPr/>
          <p:nvPr/>
        </p:nvSpPr>
        <p:spPr>
          <a:xfrm>
            <a:off x="5086323" y="1645919"/>
            <a:ext cx="2103120" cy="34511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737360" rIns="182880" rtlCol="0" anchor="t" anchorCtr="0"/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Engaged employees are 21% more profitable than disengaged employees.</a:t>
            </a:r>
            <a:r>
              <a:rPr lang="en-US" sz="1600" baseline="30000" dirty="0">
                <a:solidFill>
                  <a:schemeClr val="accent5"/>
                </a:solidFill>
              </a:rPr>
              <a:t>2</a:t>
            </a:r>
          </a:p>
          <a:p>
            <a:pPr marL="0" indent="0" algn="ctr">
              <a:buNone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137944-9470-46A1-B279-DFC7510DC405}"/>
              </a:ext>
            </a:extLst>
          </p:cNvPr>
          <p:cNvSpPr/>
          <p:nvPr/>
        </p:nvSpPr>
        <p:spPr>
          <a:xfrm>
            <a:off x="7357477" y="1645919"/>
            <a:ext cx="2103120" cy="3451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737360" rIns="91440" rtlCol="0" anchor="t" anchorCtr="0"/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The top 20% of engaged employees have a 41% reduction in absenteeism and a 59% reduction in employee turnover.</a:t>
            </a:r>
            <a:r>
              <a:rPr lang="en-US" sz="1600" baseline="30000" dirty="0">
                <a:solidFill>
                  <a:schemeClr val="accent5"/>
                </a:solidFill>
              </a:rPr>
              <a:t>2</a:t>
            </a:r>
          </a:p>
          <a:p>
            <a:pPr marL="0" indent="0" algn="ctr">
              <a:buNone/>
            </a:pPr>
            <a:endParaRPr lang="en-US" sz="1600" dirty="0">
              <a:solidFill>
                <a:schemeClr val="accent5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EB077C8-8884-4C64-929A-979F95360053}"/>
              </a:ext>
            </a:extLst>
          </p:cNvPr>
          <p:cNvCxnSpPr>
            <a:cxnSpLocks/>
          </p:cNvCxnSpPr>
          <p:nvPr/>
        </p:nvCxnSpPr>
        <p:spPr>
          <a:xfrm>
            <a:off x="541707" y="1760892"/>
            <a:ext cx="210542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0DDCE2B-13AD-FA8A-1887-C5334F71CADC}"/>
              </a:ext>
            </a:extLst>
          </p:cNvPr>
          <p:cNvSpPr/>
          <p:nvPr/>
        </p:nvSpPr>
        <p:spPr>
          <a:xfrm>
            <a:off x="9628632" y="1645919"/>
            <a:ext cx="2103120" cy="345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737360" rIns="91440" rtlCol="0" anchor="t" anchorCtr="0"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5"/>
                </a:solidFill>
              </a:rPr>
              <a:t>Improved Physician engagement translates to better outcomes, lower costs and an 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improved patient experience.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374EDA-93F1-D56A-CB2A-EC0C21E10F3F}"/>
              </a:ext>
            </a:extLst>
          </p:cNvPr>
          <p:cNvCxnSpPr>
            <a:cxnSpLocks/>
          </p:cNvCxnSpPr>
          <p:nvPr/>
        </p:nvCxnSpPr>
        <p:spPr>
          <a:xfrm>
            <a:off x="2812861" y="1760892"/>
            <a:ext cx="210542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772684-C44F-F84F-2A56-CAD3B8F7C891}"/>
              </a:ext>
            </a:extLst>
          </p:cNvPr>
          <p:cNvCxnSpPr>
            <a:cxnSpLocks/>
          </p:cNvCxnSpPr>
          <p:nvPr/>
        </p:nvCxnSpPr>
        <p:spPr>
          <a:xfrm>
            <a:off x="5084015" y="1760892"/>
            <a:ext cx="210542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E25B79-95B6-F91E-8313-7F8957225C27}"/>
              </a:ext>
            </a:extLst>
          </p:cNvPr>
          <p:cNvCxnSpPr>
            <a:cxnSpLocks/>
          </p:cNvCxnSpPr>
          <p:nvPr/>
        </p:nvCxnSpPr>
        <p:spPr>
          <a:xfrm>
            <a:off x="7355169" y="1760892"/>
            <a:ext cx="210542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B4E0DE-CE5D-3825-9F8C-33B5709D63C1}"/>
              </a:ext>
            </a:extLst>
          </p:cNvPr>
          <p:cNvCxnSpPr>
            <a:cxnSpLocks/>
          </p:cNvCxnSpPr>
          <p:nvPr/>
        </p:nvCxnSpPr>
        <p:spPr>
          <a:xfrm>
            <a:off x="9626324" y="1760892"/>
            <a:ext cx="210542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4E3E2D9-F7F4-73BE-CB89-CCBD4DD8B42C}"/>
              </a:ext>
            </a:extLst>
          </p:cNvPr>
          <p:cNvGrpSpPr>
            <a:grpSpLocks noChangeAspect="1"/>
          </p:cNvGrpSpPr>
          <p:nvPr/>
        </p:nvGrpSpPr>
        <p:grpSpPr>
          <a:xfrm>
            <a:off x="1046935" y="2062546"/>
            <a:ext cx="1097280" cy="1097280"/>
            <a:chOff x="821806" y="1982336"/>
            <a:chExt cx="1371600" cy="13716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6D181F1-4085-4BE4-BB6A-1693B772CD10}"/>
                </a:ext>
              </a:extLst>
            </p:cNvPr>
            <p:cNvSpPr/>
            <p:nvPr/>
          </p:nvSpPr>
          <p:spPr>
            <a:xfrm>
              <a:off x="821806" y="1982336"/>
              <a:ext cx="1371600" cy="137160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FE77DF1-EBBB-65CA-2F36-B96D8F2FD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1846" y="2277027"/>
              <a:ext cx="731520" cy="782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CD4D2-7567-6362-900C-4867DC1913A1}"/>
              </a:ext>
            </a:extLst>
          </p:cNvPr>
          <p:cNvGrpSpPr>
            <a:grpSpLocks noChangeAspect="1"/>
          </p:cNvGrpSpPr>
          <p:nvPr/>
        </p:nvGrpSpPr>
        <p:grpSpPr>
          <a:xfrm>
            <a:off x="5589243" y="2062546"/>
            <a:ext cx="1097280" cy="1097280"/>
            <a:chOff x="5407522" y="1982336"/>
            <a:chExt cx="1371600" cy="13716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F37024-DC41-D98B-698C-472E892FBD82}"/>
                </a:ext>
              </a:extLst>
            </p:cNvPr>
            <p:cNvSpPr>
              <a:spLocks/>
            </p:cNvSpPr>
            <p:nvPr/>
          </p:nvSpPr>
          <p:spPr>
            <a:xfrm>
              <a:off x="5407522" y="1982336"/>
              <a:ext cx="1371600" cy="137160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EACB407-4EBB-AB0A-7001-0EEFCC4544C9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76575" y="2302376"/>
              <a:ext cx="433494" cy="73152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BB3594-E01D-F58A-74E1-C719622D3481}"/>
              </a:ext>
            </a:extLst>
          </p:cNvPr>
          <p:cNvGrpSpPr>
            <a:grpSpLocks noChangeAspect="1"/>
          </p:cNvGrpSpPr>
          <p:nvPr/>
        </p:nvGrpSpPr>
        <p:grpSpPr>
          <a:xfrm>
            <a:off x="3318089" y="2062546"/>
            <a:ext cx="1097280" cy="1097280"/>
            <a:chOff x="3114664" y="1982336"/>
            <a:chExt cx="1371600" cy="13716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0B2E87-468E-EB0B-2090-413F67C20BF9}"/>
                </a:ext>
              </a:extLst>
            </p:cNvPr>
            <p:cNvSpPr/>
            <p:nvPr/>
          </p:nvSpPr>
          <p:spPr>
            <a:xfrm>
              <a:off x="3114664" y="1982336"/>
              <a:ext cx="1371600" cy="137160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14A04EE-1E48-3606-1475-F0C9E193D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34704" y="2302376"/>
              <a:ext cx="731520" cy="73152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181B06-E9AE-FAEA-7E92-4C2E3102D96A}"/>
              </a:ext>
            </a:extLst>
          </p:cNvPr>
          <p:cNvGrpSpPr>
            <a:grpSpLocks noChangeAspect="1"/>
          </p:cNvGrpSpPr>
          <p:nvPr/>
        </p:nvGrpSpPr>
        <p:grpSpPr>
          <a:xfrm>
            <a:off x="10131552" y="2062546"/>
            <a:ext cx="1097280" cy="1097280"/>
            <a:chOff x="9993238" y="1982336"/>
            <a:chExt cx="1371600" cy="13716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C8BF0C4-402B-C9F0-D47B-9FDBD07A637F}"/>
                </a:ext>
              </a:extLst>
            </p:cNvPr>
            <p:cNvSpPr>
              <a:spLocks/>
            </p:cNvSpPr>
            <p:nvPr/>
          </p:nvSpPr>
          <p:spPr>
            <a:xfrm>
              <a:off x="9993238" y="1982336"/>
              <a:ext cx="1371600" cy="137160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C10E589-A9F8-5B08-9A84-5760AA83D22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24994" y="2226178"/>
              <a:ext cx="908088" cy="73151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5A3F37-1EAE-C2FA-F835-1842AF762DA9}"/>
              </a:ext>
            </a:extLst>
          </p:cNvPr>
          <p:cNvGrpSpPr>
            <a:grpSpLocks noChangeAspect="1"/>
          </p:cNvGrpSpPr>
          <p:nvPr/>
        </p:nvGrpSpPr>
        <p:grpSpPr>
          <a:xfrm>
            <a:off x="7860397" y="2062546"/>
            <a:ext cx="1097280" cy="1097280"/>
            <a:chOff x="7702688" y="1982336"/>
            <a:chExt cx="1371600" cy="13716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04CC7F5-40D1-229B-2CFC-8FE244EF28AC}"/>
                </a:ext>
              </a:extLst>
            </p:cNvPr>
            <p:cNvSpPr/>
            <p:nvPr/>
          </p:nvSpPr>
          <p:spPr>
            <a:xfrm>
              <a:off x="7702688" y="1982336"/>
              <a:ext cx="1371600" cy="137160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95A3058-7080-A170-2F3F-315B3D8E0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42551" y="2253012"/>
              <a:ext cx="691874" cy="83024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6959A69-6A2F-9313-AC3F-58A798CAB6A7}"/>
              </a:ext>
            </a:extLst>
          </p:cNvPr>
          <p:cNvSpPr txBox="1"/>
          <p:nvPr/>
        </p:nvSpPr>
        <p:spPr>
          <a:xfrm>
            <a:off x="1010583" y="6405513"/>
            <a:ext cx="10163908" cy="161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indent="0" algn="l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en-US" sz="1050" baseline="30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https://www.zippia.com/advice/employee-engagement-statistics/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8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D70B7F-82C4-8FE4-272E-F62F5997D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Elements of a Good Communication Philosophy</a:t>
            </a:r>
          </a:p>
        </p:txBody>
      </p:sp>
    </p:spTree>
    <p:extLst>
      <p:ext uri="{BB962C8B-B14F-4D97-AF65-F5344CB8AC3E}">
        <p14:creationId xmlns:p14="http://schemas.microsoft.com/office/powerpoint/2010/main" val="3896968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9A19BDB-4402-4BB1-9DE5-A00F5836AE0B}"/>
              </a:ext>
            </a:extLst>
          </p:cNvPr>
          <p:cNvGrpSpPr/>
          <p:nvPr/>
        </p:nvGrpSpPr>
        <p:grpSpPr>
          <a:xfrm>
            <a:off x="457200" y="2355943"/>
            <a:ext cx="10959060" cy="2146115"/>
            <a:chOff x="457200" y="2323597"/>
            <a:chExt cx="10959060" cy="2146115"/>
          </a:xfrm>
        </p:grpSpPr>
        <p:sp>
          <p:nvSpPr>
            <p:cNvPr id="5" name="Content Placeholder 11">
              <a:extLst>
                <a:ext uri="{FF2B5EF4-FFF2-40B4-BE49-F238E27FC236}">
                  <a16:creationId xmlns:a16="http://schemas.microsoft.com/office/drawing/2014/main" id="{61606375-AAFE-4B81-A33E-143F01BB87E4}"/>
                </a:ext>
              </a:extLst>
            </p:cNvPr>
            <p:cNvSpPr txBox="1">
              <a:spLocks/>
            </p:cNvSpPr>
            <p:nvPr/>
          </p:nvSpPr>
          <p:spPr>
            <a:xfrm>
              <a:off x="731521" y="4132831"/>
              <a:ext cx="3545840" cy="33688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1800" b="1" kern="120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Jack Welch</a:t>
              </a:r>
              <a:endParaRPr lang="en-US" b="0" dirty="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1307DA6-5787-49BC-B96F-E5E020B3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7200" y="2323597"/>
              <a:ext cx="482132" cy="353563"/>
            </a:xfrm>
            <a:prstGeom prst="rect">
              <a:avLst/>
            </a:prstGeom>
          </p:spPr>
        </p:pic>
        <p:sp>
          <p:nvSpPr>
            <p:cNvPr id="8" name="Text Placeholder 15">
              <a:extLst>
                <a:ext uri="{FF2B5EF4-FFF2-40B4-BE49-F238E27FC236}">
                  <a16:creationId xmlns:a16="http://schemas.microsoft.com/office/drawing/2014/main" id="{2F17E42C-FFFF-42E7-AED0-44B210C804ED}"/>
                </a:ext>
              </a:extLst>
            </p:cNvPr>
            <p:cNvSpPr txBox="1">
              <a:spLocks/>
            </p:cNvSpPr>
            <p:nvPr/>
          </p:nvSpPr>
          <p:spPr>
            <a:xfrm>
              <a:off x="731520" y="2430781"/>
              <a:ext cx="10684740" cy="14691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3000"/>
                </a:spcAft>
              </a:pPr>
              <a:r>
                <a:rPr lang="en-US" sz="3200" dirty="0">
                  <a:solidFill>
                    <a:schemeClr val="accent5"/>
                  </a:solidFill>
                  <a:latin typeface="+mj-lt"/>
                </a:rPr>
                <a:t>No company, large or small, can succeed over the long run without energized employees who believe in the mission and understand how to achieve it."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3501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37187C4-B4B6-47AA-AB51-2B56484FC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320" r="33347"/>
          <a:stretch/>
        </p:blipFill>
        <p:spPr>
          <a:xfrm>
            <a:off x="0" y="-1"/>
            <a:ext cx="4063998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3DEBC9-4920-4CD5-8688-20D71CE3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Communication Philosophy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DF7C8C2-DAA1-5A7E-6A8D-DBC4817D23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DEA24C4-FD56-0B51-410C-2570138053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555459"/>
              </p:ext>
            </p:extLst>
          </p:nvPr>
        </p:nvGraphicFramePr>
        <p:xfrm>
          <a:off x="4063998" y="-1"/>
          <a:ext cx="8128002" cy="6857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1413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37187C4-B4B6-47AA-AB51-2B56484FC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320" r="33347"/>
          <a:stretch/>
        </p:blipFill>
        <p:spPr>
          <a:xfrm>
            <a:off x="0" y="-1"/>
            <a:ext cx="4063998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3DEBC9-4920-4CD5-8688-20D71CE3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Clear on </a:t>
            </a:r>
            <a:br>
              <a:rPr lang="en-US" dirty="0"/>
            </a:br>
            <a:r>
              <a:rPr lang="en-US" dirty="0"/>
              <a:t>Your Objective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52FFA3-EB62-C717-BF72-7CBA1C851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Start with the end in mind...</a:t>
            </a:r>
            <a:br>
              <a:rPr lang="en-US" dirty="0"/>
            </a:br>
            <a:r>
              <a:rPr lang="en-US" dirty="0"/>
              <a:t>What is your desired outcome?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DF7C8C2-DAA1-5A7E-6A8D-DBC4817D23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A9DBFFC2-1CB9-926C-B022-7474FBA56561}"/>
              </a:ext>
            </a:extLst>
          </p:cNvPr>
          <p:cNvSpPr/>
          <p:nvPr/>
        </p:nvSpPr>
        <p:spPr>
          <a:xfrm>
            <a:off x="7351809" y="2653314"/>
            <a:ext cx="1551365" cy="1551366"/>
          </a:xfrm>
          <a:prstGeom prst="ellipse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5"/>
                </a:solidFill>
                <a:latin typeface="+mj-lt"/>
              </a:rPr>
              <a:t>Desired Outcome</a:t>
            </a:r>
          </a:p>
        </p:txBody>
      </p:sp>
    </p:spTree>
    <p:extLst>
      <p:ext uri="{BB962C8B-B14F-4D97-AF65-F5344CB8AC3E}">
        <p14:creationId xmlns:p14="http://schemas.microsoft.com/office/powerpoint/2010/main" val="813394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7AF1FA7-8267-9B1B-AFA6-E4A5C22F6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113347"/>
              </p:ext>
            </p:extLst>
          </p:nvPr>
        </p:nvGraphicFramePr>
        <p:xfrm>
          <a:off x="4493127" y="1006088"/>
          <a:ext cx="7268728" cy="4845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37187C4-B4B6-47AA-AB51-2B56484FC4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320" r="33347"/>
          <a:stretch/>
        </p:blipFill>
        <p:spPr>
          <a:xfrm>
            <a:off x="0" y="76199"/>
            <a:ext cx="4063998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3DEBC9-4920-4CD5-8688-20D71CE3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Clear on </a:t>
            </a:r>
            <a:br>
              <a:rPr lang="en-US" dirty="0"/>
            </a:br>
            <a:r>
              <a:rPr lang="en-US" dirty="0"/>
              <a:t>Your Objective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52FFA3-EB62-C717-BF72-7CBA1C851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To…? So that…?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DF7C8C2-DAA1-5A7E-6A8D-DBC4817D23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652BEC3A-B860-D780-8AB9-EF6654A04939}"/>
              </a:ext>
            </a:extLst>
          </p:cNvPr>
          <p:cNvSpPr txBox="1"/>
          <p:nvPr/>
        </p:nvSpPr>
        <p:spPr>
          <a:xfrm>
            <a:off x="6399134" y="2195198"/>
            <a:ext cx="1338923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Who are you trying to reach?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44BA5F5F-E650-804C-6F2D-49EE71F5A354}"/>
              </a:ext>
            </a:extLst>
          </p:cNvPr>
          <p:cNvSpPr txBox="1"/>
          <p:nvPr/>
        </p:nvSpPr>
        <p:spPr>
          <a:xfrm>
            <a:off x="6399134" y="4080993"/>
            <a:ext cx="1446543" cy="6647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1600" kern="1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How can you </a:t>
            </a:r>
            <a:br>
              <a:rPr lang="en-US" sz="1600" kern="1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kern="1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best reach your target audience?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276FBCB8-C150-54E4-8163-E5127A166073}"/>
              </a:ext>
            </a:extLst>
          </p:cNvPr>
          <p:cNvSpPr txBox="1"/>
          <p:nvPr/>
        </p:nvSpPr>
        <p:spPr>
          <a:xfrm>
            <a:off x="8521430" y="2195664"/>
            <a:ext cx="1338923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What are you trying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to say?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FB56E5A7-F070-C30D-1555-A0B6B348BC17}"/>
              </a:ext>
            </a:extLst>
          </p:cNvPr>
          <p:cNvSpPr txBox="1"/>
          <p:nvPr/>
        </p:nvSpPr>
        <p:spPr>
          <a:xfrm>
            <a:off x="8521430" y="4191793"/>
            <a:ext cx="1338923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Why are you trying to say it?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DBFFC2-1CB9-926C-B022-7474FBA56561}"/>
              </a:ext>
            </a:extLst>
          </p:cNvPr>
          <p:cNvSpPr/>
          <p:nvPr/>
        </p:nvSpPr>
        <p:spPr>
          <a:xfrm>
            <a:off x="7351809" y="2653314"/>
            <a:ext cx="1551365" cy="1551366"/>
          </a:xfrm>
          <a:prstGeom prst="ellipse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5"/>
                </a:solidFill>
                <a:latin typeface="+mj-lt"/>
              </a:rPr>
              <a:t>Desired Outcome</a:t>
            </a:r>
          </a:p>
        </p:txBody>
      </p:sp>
    </p:spTree>
    <p:extLst>
      <p:ext uri="{BB962C8B-B14F-4D97-AF65-F5344CB8AC3E}">
        <p14:creationId xmlns:p14="http://schemas.microsoft.com/office/powerpoint/2010/main" val="2327744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9E7B5AA6-6196-D5E1-A819-5CB92D27DFF2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342200891"/>
              </p:ext>
            </p:extLst>
          </p:nvPr>
        </p:nvGraphicFramePr>
        <p:xfrm>
          <a:off x="3850243" y="178476"/>
          <a:ext cx="8554497" cy="6501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7AF1FA7-8267-9B1B-AFA6-E4A5C22F6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8792936"/>
              </p:ext>
            </p:extLst>
          </p:nvPr>
        </p:nvGraphicFramePr>
        <p:xfrm>
          <a:off x="4493127" y="1006088"/>
          <a:ext cx="7268728" cy="4845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37187C4-B4B6-47AA-AB51-2B56484FC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320" r="33347"/>
          <a:stretch/>
        </p:blipFill>
        <p:spPr>
          <a:xfrm>
            <a:off x="0" y="-1"/>
            <a:ext cx="4063998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3DEBC9-4920-4CD5-8688-20D71CE3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Clear on </a:t>
            </a:r>
            <a:br>
              <a:rPr lang="en-US" dirty="0"/>
            </a:br>
            <a:r>
              <a:rPr lang="en-US" dirty="0"/>
              <a:t>Your Objective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52FFA3-EB62-C717-BF72-7CBA1C851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3578087"/>
            <a:ext cx="2717290" cy="685800"/>
          </a:xfrm>
        </p:spPr>
        <p:txBody>
          <a:bodyPr/>
          <a:lstStyle/>
          <a:p>
            <a:r>
              <a:rPr lang="en-US" dirty="0"/>
              <a:t>Apply the elements of your philosophy to achieve your desired outcome.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DF7C8C2-DAA1-5A7E-6A8D-DBC4817D233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43600"/>
            <a:ext cx="627647" cy="685800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652BEC3A-B860-D780-8AB9-EF6654A04939}"/>
              </a:ext>
            </a:extLst>
          </p:cNvPr>
          <p:cNvSpPr txBox="1"/>
          <p:nvPr/>
        </p:nvSpPr>
        <p:spPr>
          <a:xfrm>
            <a:off x="6399134" y="2195198"/>
            <a:ext cx="1338923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Who are you trying to reach?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44BA5F5F-E650-804C-6F2D-49EE71F5A354}"/>
              </a:ext>
            </a:extLst>
          </p:cNvPr>
          <p:cNvSpPr txBox="1"/>
          <p:nvPr/>
        </p:nvSpPr>
        <p:spPr>
          <a:xfrm>
            <a:off x="6399134" y="4080993"/>
            <a:ext cx="1446543" cy="6647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sz="1600" kern="1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How can you </a:t>
            </a:r>
            <a:br>
              <a:rPr lang="en-US" sz="1600" kern="1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kern="12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best reach your target audience?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276FBCB8-C150-54E4-8163-E5127A166073}"/>
              </a:ext>
            </a:extLst>
          </p:cNvPr>
          <p:cNvSpPr txBox="1"/>
          <p:nvPr/>
        </p:nvSpPr>
        <p:spPr>
          <a:xfrm>
            <a:off x="8521430" y="2195664"/>
            <a:ext cx="1338923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What are you trying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to say?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FB56E5A7-F070-C30D-1555-A0B6B348BC17}"/>
              </a:ext>
            </a:extLst>
          </p:cNvPr>
          <p:cNvSpPr txBox="1"/>
          <p:nvPr/>
        </p:nvSpPr>
        <p:spPr>
          <a:xfrm>
            <a:off x="8521430" y="4191793"/>
            <a:ext cx="1338923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Why are you trying to say it?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E43FB8AA-A2E7-4409-91BD-F15E33D4984D}"/>
              </a:ext>
            </a:extLst>
          </p:cNvPr>
          <p:cNvSpPr txBox="1"/>
          <p:nvPr/>
        </p:nvSpPr>
        <p:spPr>
          <a:xfrm rot="1656909">
            <a:off x="8830836" y="1016194"/>
            <a:ext cx="1338923" cy="2215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Clarity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18ECB9FF-D5DF-CD8B-E114-527A3CB30D34}"/>
              </a:ext>
            </a:extLst>
          </p:cNvPr>
          <p:cNvSpPr txBox="1"/>
          <p:nvPr/>
        </p:nvSpPr>
        <p:spPr>
          <a:xfrm rot="16200000">
            <a:off x="10121546" y="3292814"/>
            <a:ext cx="1338923" cy="2215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Concision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0E11CCF2-2153-4C67-F279-C2FE87AE6AEE}"/>
              </a:ext>
            </a:extLst>
          </p:cNvPr>
          <p:cNvSpPr txBox="1"/>
          <p:nvPr/>
        </p:nvSpPr>
        <p:spPr>
          <a:xfrm rot="19532309">
            <a:off x="8860720" y="5606952"/>
            <a:ext cx="1338923" cy="2215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Unity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0053A13B-1A56-9A40-E4DC-DDAB12C9C6E1}"/>
              </a:ext>
            </a:extLst>
          </p:cNvPr>
          <p:cNvSpPr txBox="1"/>
          <p:nvPr/>
        </p:nvSpPr>
        <p:spPr>
          <a:xfrm rot="1786640">
            <a:off x="6034858" y="5565425"/>
            <a:ext cx="1338923" cy="2215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6C36E728-95E8-28B0-8C73-C6FC4DEA8B4F}"/>
              </a:ext>
            </a:extLst>
          </p:cNvPr>
          <p:cNvSpPr txBox="1"/>
          <p:nvPr/>
        </p:nvSpPr>
        <p:spPr>
          <a:xfrm rot="5400000">
            <a:off x="4776670" y="3300732"/>
            <a:ext cx="1338923" cy="2215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408DF452-B97E-84E0-45A6-AC7F858858A0}"/>
              </a:ext>
            </a:extLst>
          </p:cNvPr>
          <p:cNvSpPr txBox="1"/>
          <p:nvPr/>
        </p:nvSpPr>
        <p:spPr>
          <a:xfrm rot="19707475">
            <a:off x="5804515" y="1063700"/>
            <a:ext cx="1799608" cy="2215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Core-Values Based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DBFFC2-1CB9-926C-B022-7474FBA56561}"/>
              </a:ext>
            </a:extLst>
          </p:cNvPr>
          <p:cNvSpPr/>
          <p:nvPr/>
        </p:nvSpPr>
        <p:spPr>
          <a:xfrm>
            <a:off x="7351809" y="2653314"/>
            <a:ext cx="1551365" cy="1551366"/>
          </a:xfrm>
          <a:prstGeom prst="ellipse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5"/>
                </a:solidFill>
                <a:latin typeface="+mj-lt"/>
              </a:rPr>
              <a:t>Desired Outcome</a:t>
            </a:r>
          </a:p>
        </p:txBody>
      </p:sp>
    </p:spTree>
    <p:extLst>
      <p:ext uri="{BB962C8B-B14F-4D97-AF65-F5344CB8AC3E}">
        <p14:creationId xmlns:p14="http://schemas.microsoft.com/office/powerpoint/2010/main" val="156097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9A19BDB-4402-4BB1-9DE5-A00F5836AE0B}"/>
              </a:ext>
            </a:extLst>
          </p:cNvPr>
          <p:cNvGrpSpPr/>
          <p:nvPr/>
        </p:nvGrpSpPr>
        <p:grpSpPr>
          <a:xfrm>
            <a:off x="457200" y="2610730"/>
            <a:ext cx="11277600" cy="1636540"/>
            <a:chOff x="457200" y="2323597"/>
            <a:chExt cx="11277600" cy="1636540"/>
          </a:xfrm>
        </p:grpSpPr>
        <p:sp>
          <p:nvSpPr>
            <p:cNvPr id="5" name="Content Placeholder 11">
              <a:extLst>
                <a:ext uri="{FF2B5EF4-FFF2-40B4-BE49-F238E27FC236}">
                  <a16:creationId xmlns:a16="http://schemas.microsoft.com/office/drawing/2014/main" id="{61606375-AAFE-4B81-A33E-143F01BB87E4}"/>
                </a:ext>
              </a:extLst>
            </p:cNvPr>
            <p:cNvSpPr txBox="1">
              <a:spLocks/>
            </p:cNvSpPr>
            <p:nvPr/>
          </p:nvSpPr>
          <p:spPr>
            <a:xfrm>
              <a:off x="731521" y="3623256"/>
              <a:ext cx="3545840" cy="33688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1800" b="1" kern="120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 smtClean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Simon Sinek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1307DA6-5787-49BC-B96F-E5E020B3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7200" y="2323597"/>
              <a:ext cx="482132" cy="353563"/>
            </a:xfrm>
            <a:prstGeom prst="rect">
              <a:avLst/>
            </a:prstGeom>
          </p:spPr>
        </p:pic>
        <p:sp>
          <p:nvSpPr>
            <p:cNvPr id="8" name="Text Placeholder 15">
              <a:extLst>
                <a:ext uri="{FF2B5EF4-FFF2-40B4-BE49-F238E27FC236}">
                  <a16:creationId xmlns:a16="http://schemas.microsoft.com/office/drawing/2014/main" id="{2F17E42C-FFFF-42E7-AED0-44B210C804ED}"/>
                </a:ext>
              </a:extLst>
            </p:cNvPr>
            <p:cNvSpPr txBox="1">
              <a:spLocks/>
            </p:cNvSpPr>
            <p:nvPr/>
          </p:nvSpPr>
          <p:spPr>
            <a:xfrm>
              <a:off x="731520" y="2430781"/>
              <a:ext cx="11003280" cy="108529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3000"/>
                </a:spcAft>
              </a:pPr>
              <a:r>
                <a:rPr lang="en-US" sz="3200" dirty="0">
                  <a:solidFill>
                    <a:schemeClr val="accent5"/>
                  </a:solidFill>
                  <a:latin typeface="+mj-lt"/>
                </a:rPr>
                <a:t>“When people are financially invested, they want a return. </a:t>
              </a:r>
              <a:br>
                <a:rPr lang="en-US" sz="32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3200" dirty="0">
                  <a:solidFill>
                    <a:schemeClr val="accent5"/>
                  </a:solidFill>
                  <a:latin typeface="+mj-lt"/>
                </a:rPr>
                <a:t>When people are emotionally invested, they want to contribute.”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59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1" y="457201"/>
            <a:ext cx="10145769" cy="826635"/>
          </a:xfrm>
        </p:spPr>
        <p:txBody>
          <a:bodyPr/>
          <a:lstStyle/>
          <a:p>
            <a:r>
              <a:rPr lang="en-US" sz="3733" b="1" dirty="0">
                <a:solidFill>
                  <a:schemeClr val="tx1"/>
                </a:solidFill>
              </a:rPr>
              <a:t>Webinar Housekeeping</a:t>
            </a:r>
            <a:endParaRPr lang="en-US" sz="3733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905000"/>
            <a:ext cx="10220960" cy="4333240"/>
          </a:xfrm>
        </p:spPr>
        <p:txBody>
          <a:bodyPr/>
          <a:lstStyle/>
          <a:p>
            <a:r>
              <a:rPr lang="en-US" sz="1867" dirty="0">
                <a:solidFill>
                  <a:schemeClr val="tx1"/>
                </a:solidFill>
              </a:rPr>
              <a:t>Today’s presentation is being recorded – The links to the view the recording and download the presentation on-demand will be shared with all participants. Webinar links will also be posted on AMGA’s website within the next few days.</a:t>
            </a:r>
          </a:p>
          <a:p>
            <a:pPr marL="0" indent="0">
              <a:buNone/>
            </a:pPr>
            <a:endParaRPr lang="en-US" sz="1867" dirty="0">
              <a:solidFill>
                <a:schemeClr val="tx1"/>
              </a:solidFill>
            </a:endParaRPr>
          </a:p>
          <a:p>
            <a:pPr lvl="0"/>
            <a:r>
              <a:rPr lang="en-US" sz="1867" dirty="0"/>
              <a:t>All lines have been placed on mute to prevent any background noise. </a:t>
            </a:r>
          </a:p>
          <a:p>
            <a:pPr lvl="0"/>
            <a:endParaRPr lang="en-US" sz="1867" dirty="0"/>
          </a:p>
          <a:p>
            <a:pPr lvl="0"/>
            <a:r>
              <a:rPr lang="en-US" sz="1867" dirty="0"/>
              <a:t>Please use the Q&amp;A section of the system to submit your questions anytime during the presentation, and our speakers will address them at the end. Please submit comments in the Chat section only.</a:t>
            </a:r>
          </a:p>
          <a:p>
            <a:pPr lvl="0"/>
            <a:endParaRPr lang="en-US" sz="1867" dirty="0"/>
          </a:p>
          <a:p>
            <a:pPr lvl="0"/>
            <a:r>
              <a:rPr lang="en-US" sz="1867" dirty="0"/>
              <a:t>AMGA will not provide your email address to TPG unless we have your permission. If you would like a representative from TPG to contact you after the webinar, please let us know in the chat box and we will share your information. </a:t>
            </a:r>
            <a:endParaRPr lang="en-US" sz="2200" dirty="0"/>
          </a:p>
          <a:p>
            <a:pPr lvl="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023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191962-2352-9123-6EC3-0E93005C59A9}"/>
              </a:ext>
            </a:extLst>
          </p:cNvPr>
          <p:cNvSpPr txBox="1">
            <a:spLocks/>
          </p:cNvSpPr>
          <p:nvPr/>
        </p:nvSpPr>
        <p:spPr>
          <a:xfrm>
            <a:off x="609600" y="3156955"/>
            <a:ext cx="10972800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Bridging Philosophy &amp; Execution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B67F3F-1F4D-4611-E97A-4BF6046CB500}"/>
              </a:ext>
            </a:extLst>
          </p:cNvPr>
          <p:cNvSpPr txBox="1">
            <a:spLocks/>
          </p:cNvSpPr>
          <p:nvPr/>
        </p:nvSpPr>
        <p:spPr>
          <a:xfrm>
            <a:off x="609600" y="3034700"/>
            <a:ext cx="10972800" cy="17818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 spc="3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spc="300" dirty="0">
                <a:solidFill>
                  <a:schemeClr val="accent5"/>
                </a:solidFill>
                <a:latin typeface="+mj-lt"/>
              </a:rPr>
              <a:t>STRUCTURAL ASSURANCES FOR COMMUNICATION &amp; LINKAGES </a:t>
            </a:r>
          </a:p>
        </p:txBody>
      </p:sp>
    </p:spTree>
    <p:extLst>
      <p:ext uri="{BB962C8B-B14F-4D97-AF65-F5344CB8AC3E}">
        <p14:creationId xmlns:p14="http://schemas.microsoft.com/office/powerpoint/2010/main" val="1679462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2CC172-E560-FF43-58C5-DA4C154D1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2" t="7464" r="5068" b="13114"/>
          <a:stretch/>
        </p:blipFill>
        <p:spPr>
          <a:xfrm>
            <a:off x="452582" y="1280160"/>
            <a:ext cx="10569645" cy="42439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Beliefs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F1EC56D-6398-5DA7-84CC-1D338DA3B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388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Domains of Organizational Culture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D36F7-17FA-1592-99E5-C1AF44BB1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82" y="1280160"/>
            <a:ext cx="9728174" cy="453109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453DC6E-E0F6-D962-5A2B-995D29694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11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Virginia mason: our strategic plan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A1764-7A70-7FA6-A385-8F97C735CF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73" y="1280160"/>
            <a:ext cx="5914054" cy="512123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CFB86E9-2EA5-5D7B-B887-EFE66729B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546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87242-828C-BEBB-AB96-3FE58473D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198" y="1014884"/>
            <a:ext cx="8309603" cy="56170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VMPS: Principles, Tools, Methods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FB86E9-2EA5-5D7B-B887-EFE66729B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156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4F1A03-0563-2B79-C009-F07E466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3" r="15861"/>
          <a:stretch/>
        </p:blipFill>
        <p:spPr>
          <a:xfrm>
            <a:off x="4183182" y="1231184"/>
            <a:ext cx="6647855" cy="516961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36C5D5-63CB-12D6-9133-CCDC779894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280160"/>
            <a:ext cx="5643418" cy="4846312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1600" dirty="0"/>
              <a:t>Communicate urgency 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Lead from the </a:t>
            </a:r>
            <a:r>
              <a:rPr lang="en-US" sz="1600" dirty="0" err="1"/>
              <a:t>genba</a:t>
            </a:r>
            <a:endParaRPr lang="en-US" sz="1600" dirty="0"/>
          </a:p>
          <a:p>
            <a:pPr>
              <a:spcAft>
                <a:spcPts val="800"/>
              </a:spcAft>
            </a:pPr>
            <a:r>
              <a:rPr lang="en-US" sz="1600" dirty="0"/>
              <a:t>Establish a shared vision 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Make expectations transparent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Engage team in change 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“Go see, ask why, show respect”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Celebrate, recognize, sustain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Philosophy/Requirements for Transformation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FB86E9-2EA5-5D7B-B887-EFE66729B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734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Strategic Alignment: Aligning Vision and Strategy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FB86E9-2EA5-5D7B-B887-EFE66729B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A8C4C5F-48C6-3156-7270-8A9F2D7E7C6F}"/>
              </a:ext>
            </a:extLst>
          </p:cNvPr>
          <p:cNvGrpSpPr/>
          <p:nvPr/>
        </p:nvGrpSpPr>
        <p:grpSpPr>
          <a:xfrm>
            <a:off x="309853" y="1454887"/>
            <a:ext cx="9831850" cy="5279085"/>
            <a:chOff x="-623045" y="997843"/>
            <a:chExt cx="10684675" cy="5407821"/>
          </a:xfrm>
        </p:grpSpPr>
        <p:pic>
          <p:nvPicPr>
            <p:cNvPr id="12" name="Content Placeholder 11">
              <a:extLst>
                <a:ext uri="{FF2B5EF4-FFF2-40B4-BE49-F238E27FC236}">
                  <a16:creationId xmlns:a16="http://schemas.microsoft.com/office/drawing/2014/main" id="{1B15E513-936C-C3AF-D19C-2B3F6CC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77" y="1809697"/>
              <a:ext cx="9978453" cy="45959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7270B2-E4EE-98EB-3FF3-5C52A7B96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23045" y="997843"/>
              <a:ext cx="10398041" cy="5106043"/>
            </a:xfrm>
            <a:prstGeom prst="rect">
              <a:avLst/>
            </a:prstGeom>
          </p:spPr>
        </p:pic>
      </p:grpSp>
      <p:pic>
        <p:nvPicPr>
          <p:cNvPr id="5" name="Picture 4" descr="A picture containing outdoor, government building&#10;&#10;Description automatically generated">
            <a:extLst>
              <a:ext uri="{FF2B5EF4-FFF2-40B4-BE49-F238E27FC236}">
                <a16:creationId xmlns:a16="http://schemas.microsoft.com/office/drawing/2014/main" id="{24DF0993-454A-0D78-04BC-3DA98BB26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32" y="1130150"/>
            <a:ext cx="2844800" cy="2133600"/>
          </a:xfrm>
          <a:prstGeom prst="rect">
            <a:avLst/>
          </a:prstGeom>
        </p:spPr>
      </p:pic>
      <p:pic>
        <p:nvPicPr>
          <p:cNvPr id="7" name="Picture 6" descr="A picture containing ground, building, floor, stone&#10;&#10;Description automatically generated">
            <a:extLst>
              <a:ext uri="{FF2B5EF4-FFF2-40B4-BE49-F238E27FC236}">
                <a16:creationId xmlns:a16="http://schemas.microsoft.com/office/drawing/2014/main" id="{CC9B0489-5E6C-4AFC-4267-58F8858B76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29" y="3056037"/>
            <a:ext cx="146304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C8A575-9008-26DF-2593-C67A704B29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Tools &amp; Mediums</a:t>
            </a:r>
          </a:p>
        </p:txBody>
      </p:sp>
    </p:spTree>
    <p:extLst>
      <p:ext uri="{BB962C8B-B14F-4D97-AF65-F5344CB8AC3E}">
        <p14:creationId xmlns:p14="http://schemas.microsoft.com/office/powerpoint/2010/main" val="2750388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57322A-68D4-A366-9EB3-3E69AAFDC1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Finding the proper medium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78C12F-9FEC-3104-88AD-625CF6978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to send the message to ensure the call gets completed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195ACA-9819-1875-51A2-710A7399748B}"/>
              </a:ext>
            </a:extLst>
          </p:cNvPr>
          <p:cNvSpPr>
            <a:spLocks noChangeAspect="1"/>
          </p:cNvSpPr>
          <p:nvPr/>
        </p:nvSpPr>
        <p:spPr>
          <a:xfrm>
            <a:off x="1403558" y="155448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2591D1-EC0F-6252-6995-11131A6783C4}"/>
              </a:ext>
            </a:extLst>
          </p:cNvPr>
          <p:cNvSpPr>
            <a:spLocks noChangeAspect="1"/>
          </p:cNvSpPr>
          <p:nvPr/>
        </p:nvSpPr>
        <p:spPr>
          <a:xfrm>
            <a:off x="4074653" y="155448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94A7E0-5D66-3E86-B7BD-1232B65A8843}"/>
              </a:ext>
            </a:extLst>
          </p:cNvPr>
          <p:cNvSpPr>
            <a:spLocks noChangeAspect="1"/>
          </p:cNvSpPr>
          <p:nvPr/>
        </p:nvSpPr>
        <p:spPr>
          <a:xfrm>
            <a:off x="6745748" y="155448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529D8C-7FD0-3953-2EB8-BC4B9E4EBFCB}"/>
              </a:ext>
            </a:extLst>
          </p:cNvPr>
          <p:cNvSpPr>
            <a:spLocks noChangeAspect="1"/>
          </p:cNvSpPr>
          <p:nvPr/>
        </p:nvSpPr>
        <p:spPr>
          <a:xfrm>
            <a:off x="9416842" y="155448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FBE3F0-3C42-2541-54FF-5FF8CB76996B}"/>
              </a:ext>
            </a:extLst>
          </p:cNvPr>
          <p:cNvSpPr>
            <a:spLocks noChangeAspect="1"/>
          </p:cNvSpPr>
          <p:nvPr/>
        </p:nvSpPr>
        <p:spPr>
          <a:xfrm>
            <a:off x="1403558" y="398907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43419C-CA30-FCB4-B0DB-DBF863A5E8C7}"/>
              </a:ext>
            </a:extLst>
          </p:cNvPr>
          <p:cNvSpPr>
            <a:spLocks noChangeAspect="1"/>
          </p:cNvSpPr>
          <p:nvPr/>
        </p:nvSpPr>
        <p:spPr>
          <a:xfrm>
            <a:off x="4074653" y="398907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241D26-0C37-C2D3-6E24-010E0D160987}"/>
              </a:ext>
            </a:extLst>
          </p:cNvPr>
          <p:cNvSpPr>
            <a:spLocks noChangeAspect="1"/>
          </p:cNvSpPr>
          <p:nvPr/>
        </p:nvSpPr>
        <p:spPr>
          <a:xfrm>
            <a:off x="6745748" y="398907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38DE58-830F-958F-832A-B74607DA262B}"/>
              </a:ext>
            </a:extLst>
          </p:cNvPr>
          <p:cNvSpPr>
            <a:spLocks noChangeAspect="1"/>
          </p:cNvSpPr>
          <p:nvPr/>
        </p:nvSpPr>
        <p:spPr>
          <a:xfrm>
            <a:off x="9416842" y="398907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DB2B1323-ED2B-EADD-7ACA-90B82C1C8BB9}"/>
              </a:ext>
            </a:extLst>
          </p:cNvPr>
          <p:cNvSpPr txBox="1">
            <a:spLocks/>
          </p:cNvSpPr>
          <p:nvPr/>
        </p:nvSpPr>
        <p:spPr>
          <a:xfrm>
            <a:off x="1808873" y="2981165"/>
            <a:ext cx="560970" cy="340421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00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972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544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800" dirty="0"/>
              <a:t>Email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85904B92-9B57-6A39-73FE-555AC93EBE04}"/>
              </a:ext>
            </a:extLst>
          </p:cNvPr>
          <p:cNvSpPr txBox="1">
            <a:spLocks/>
          </p:cNvSpPr>
          <p:nvPr/>
        </p:nvSpPr>
        <p:spPr>
          <a:xfrm>
            <a:off x="1226196" y="5415755"/>
            <a:ext cx="1726324" cy="478270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00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972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544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800" dirty="0"/>
              <a:t>Interactive tools/video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2FEC0369-D417-701F-797E-41F6F12321EE}"/>
              </a:ext>
            </a:extLst>
          </p:cNvPr>
          <p:cNvSpPr txBox="1">
            <a:spLocks/>
          </p:cNvSpPr>
          <p:nvPr/>
        </p:nvSpPr>
        <p:spPr>
          <a:xfrm>
            <a:off x="4287894" y="2981165"/>
            <a:ext cx="945118" cy="340421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00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972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544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800" dirty="0"/>
              <a:t>Intranet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BDD0AFF9-A942-3A5B-BB78-F65CB4C6FFF1}"/>
              </a:ext>
            </a:extLst>
          </p:cNvPr>
          <p:cNvSpPr txBox="1">
            <a:spLocks/>
          </p:cNvSpPr>
          <p:nvPr/>
        </p:nvSpPr>
        <p:spPr>
          <a:xfrm>
            <a:off x="4177725" y="5415755"/>
            <a:ext cx="1165456" cy="340421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00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972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544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800" dirty="0"/>
              <a:t>Portals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87D17FB2-2B75-5F74-1702-9ED69DD8BB35}"/>
              </a:ext>
            </a:extLst>
          </p:cNvPr>
          <p:cNvSpPr txBox="1">
            <a:spLocks/>
          </p:cNvSpPr>
          <p:nvPr/>
        </p:nvSpPr>
        <p:spPr>
          <a:xfrm>
            <a:off x="6655530" y="2981165"/>
            <a:ext cx="1552036" cy="502920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00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972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544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800" dirty="0"/>
              <a:t>Internal publication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D5D36D2E-10EB-9165-B4A8-D1B94435F91E}"/>
              </a:ext>
            </a:extLst>
          </p:cNvPr>
          <p:cNvSpPr txBox="1">
            <a:spLocks/>
          </p:cNvSpPr>
          <p:nvPr/>
        </p:nvSpPr>
        <p:spPr>
          <a:xfrm>
            <a:off x="6897901" y="5415755"/>
            <a:ext cx="1067294" cy="340421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00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972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544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800" dirty="0"/>
              <a:t>Smart apps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19E9214C-90D3-600B-C63E-22E997E006A7}"/>
              </a:ext>
            </a:extLst>
          </p:cNvPr>
          <p:cNvSpPr txBox="1">
            <a:spLocks/>
          </p:cNvSpPr>
          <p:nvPr/>
        </p:nvSpPr>
        <p:spPr>
          <a:xfrm>
            <a:off x="9518923" y="2981165"/>
            <a:ext cx="1167438" cy="340421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00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972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544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800" dirty="0"/>
              <a:t>Meetings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17AF0560-D02B-A95F-7D96-6A1468B36AD2}"/>
              </a:ext>
            </a:extLst>
          </p:cNvPr>
          <p:cNvSpPr txBox="1">
            <a:spLocks/>
          </p:cNvSpPr>
          <p:nvPr/>
        </p:nvSpPr>
        <p:spPr>
          <a:xfrm>
            <a:off x="9416842" y="5415755"/>
            <a:ext cx="1371600" cy="340421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00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972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544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sz="1800" dirty="0"/>
              <a:t>US Mail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BD263970-7BC5-32A1-20EE-313E4B4AA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5884" y="1899986"/>
            <a:ext cx="686948" cy="68058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A2190CF-F641-1CC6-B77A-F977FA58F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1062" y="1856830"/>
            <a:ext cx="560971" cy="76689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BBFB8F24-F42C-2ED3-9EE0-B64AD7903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9848" y="1910999"/>
            <a:ext cx="885588" cy="68059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9498A87-89F1-0F8F-B130-6CE81E4E74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45884" y="4474511"/>
            <a:ext cx="686948" cy="40071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026F6E89-3A73-7DED-D08E-A30F32751D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48973" y="4358640"/>
            <a:ext cx="822960" cy="63246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AE552C2-F125-7670-F1E8-91548DB6CF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25661" y="4304274"/>
            <a:ext cx="411774" cy="74119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DD01655-FF01-6952-AD82-80321A9A81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64205" y="4400847"/>
            <a:ext cx="876874" cy="54804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782C7EB3-C8A5-1BC3-5E4C-3BDBF0D500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48973" y="1924051"/>
            <a:ext cx="822960" cy="6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8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E42753-5890-4C3B-A470-C986541134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0644" y="1645920"/>
            <a:ext cx="2743199" cy="3840478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AESTHETIC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Brand assets,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colors, common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graphics, themes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D7238A-7DB4-4A58-9B6B-C5B2366A4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0937" y="1645920"/>
            <a:ext cx="2743199" cy="3840478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special tone of voice, 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form of 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 that distinguishes the company externally and internally.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C211E6-B24F-464A-B70D-572BDC8783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14826" y="1645920"/>
            <a:ext cx="2756530" cy="3840478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CADENCE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Times New Roman" panose="02020603050405020304" pitchFamily="18" charset="0"/>
                <a:cs typeface="Times New Roman" panose="02020603050405020304" pitchFamily="18" charset="0"/>
              </a:rPr>
              <a:t>Align on frequency and then plot on calendar.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3A24D9-D225-421A-8FAB-7FBD31082A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Improving resonance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F8368-D1C5-498D-A858-E563CED701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Additional considerations for making the connection with your target audience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702017-1189-47CE-8FAB-E564FA509BF7}"/>
              </a:ext>
            </a:extLst>
          </p:cNvPr>
          <p:cNvSpPr/>
          <p:nvPr/>
        </p:nvSpPr>
        <p:spPr>
          <a:xfrm>
            <a:off x="2212848" y="2232764"/>
            <a:ext cx="1371600" cy="13716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7C58D0-3F19-4DBC-BA22-FEDF6AF5AC99}"/>
              </a:ext>
            </a:extLst>
          </p:cNvPr>
          <p:cNvSpPr/>
          <p:nvPr/>
        </p:nvSpPr>
        <p:spPr>
          <a:xfrm>
            <a:off x="5406737" y="2232764"/>
            <a:ext cx="1371600" cy="13716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4E3604-F4A5-4082-8A9A-6323D26319D8}"/>
              </a:ext>
            </a:extLst>
          </p:cNvPr>
          <p:cNvSpPr/>
          <p:nvPr/>
        </p:nvSpPr>
        <p:spPr>
          <a:xfrm>
            <a:off x="8607552" y="2232764"/>
            <a:ext cx="1371600" cy="13716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571559-FA4C-453C-9021-C70A25B167AE}"/>
              </a:ext>
            </a:extLst>
          </p:cNvPr>
          <p:cNvCxnSpPr>
            <a:cxnSpLocks/>
          </p:cNvCxnSpPr>
          <p:nvPr/>
        </p:nvCxnSpPr>
        <p:spPr>
          <a:xfrm>
            <a:off x="1527048" y="1760892"/>
            <a:ext cx="27432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F87149-D676-48F1-87EB-467CBB08D96D}"/>
              </a:ext>
            </a:extLst>
          </p:cNvPr>
          <p:cNvCxnSpPr>
            <a:cxnSpLocks/>
          </p:cNvCxnSpPr>
          <p:nvPr/>
        </p:nvCxnSpPr>
        <p:spPr>
          <a:xfrm>
            <a:off x="4724400" y="1760892"/>
            <a:ext cx="27432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A1D18B-2C3B-4588-804A-7E539F270A1E}"/>
              </a:ext>
            </a:extLst>
          </p:cNvPr>
          <p:cNvCxnSpPr>
            <a:cxnSpLocks/>
          </p:cNvCxnSpPr>
          <p:nvPr/>
        </p:nvCxnSpPr>
        <p:spPr>
          <a:xfrm>
            <a:off x="7921752" y="1760892"/>
            <a:ext cx="27432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97B3B24D-DC21-7DAE-0C67-A0D448A9E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7893" y="2623289"/>
            <a:ext cx="1028700" cy="5905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C5925ED-4189-61EC-3241-4C1CA10EE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6784" y="2572103"/>
            <a:ext cx="831507" cy="6929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03F73B3-8CDB-60AA-3F93-CDF0EDFCC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27592" y="2556160"/>
            <a:ext cx="731520" cy="7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2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512840" y="622369"/>
            <a:ext cx="10598701" cy="883603"/>
          </a:xfrm>
        </p:spPr>
        <p:txBody>
          <a:bodyPr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b="1" dirty="0"/>
              <a:t>Rise to the Challenge. </a:t>
            </a:r>
            <a:br>
              <a:rPr lang="en-US" sz="3733" b="1" dirty="0"/>
            </a:br>
            <a:r>
              <a:rPr lang="en-US" sz="3733" b="1" dirty="0"/>
              <a:t>Rise to Immunize</a:t>
            </a:r>
            <a:r>
              <a:rPr lang="en-US" sz="3733" b="1" baseline="30000" dirty="0"/>
              <a:t>™</a:t>
            </a:r>
            <a:r>
              <a:rPr lang="en-US" sz="3733" b="1" dirty="0"/>
              <a:t> (RIZE)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44910" y="1716839"/>
            <a:ext cx="5758645" cy="4667659"/>
            <a:chOff x="545926" y="967512"/>
            <a:chExt cx="3315908" cy="3500744"/>
          </a:xfrm>
        </p:grpSpPr>
        <p:sp>
          <p:nvSpPr>
            <p:cNvPr id="39" name="Freeform 38"/>
            <p:cNvSpPr/>
            <p:nvPr/>
          </p:nvSpPr>
          <p:spPr>
            <a:xfrm>
              <a:off x="1585547" y="967512"/>
              <a:ext cx="2276287" cy="1029528"/>
            </a:xfrm>
            <a:custGeom>
              <a:avLst/>
              <a:gdLst>
                <a:gd name="connsiteX0" fmla="*/ 0 w 2276287"/>
                <a:gd name="connsiteY0" fmla="*/ 0 h 1029528"/>
                <a:gd name="connsiteX1" fmla="*/ 2276287 w 2276287"/>
                <a:gd name="connsiteY1" fmla="*/ 0 h 1029528"/>
                <a:gd name="connsiteX2" fmla="*/ 2276287 w 2276287"/>
                <a:gd name="connsiteY2" fmla="*/ 1029528 h 1029528"/>
                <a:gd name="connsiteX3" fmla="*/ 0 w 2276287"/>
                <a:gd name="connsiteY3" fmla="*/ 1029528 h 1029528"/>
                <a:gd name="connsiteX4" fmla="*/ 0 w 2276287"/>
                <a:gd name="connsiteY4" fmla="*/ 0 h 102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6287" h="1029528">
                  <a:moveTo>
                    <a:pt x="0" y="0"/>
                  </a:moveTo>
                  <a:lnTo>
                    <a:pt x="2276287" y="0"/>
                  </a:lnTo>
                  <a:lnTo>
                    <a:pt x="2276287" y="1029528"/>
                  </a:lnTo>
                  <a:lnTo>
                    <a:pt x="0" y="1029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87A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4821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133" dirty="0">
                  <a:solidFill>
                    <a:prstClr val="white"/>
                  </a:solidFill>
                  <a:latin typeface="Calibri"/>
                </a:rPr>
                <a:t>AMGA Foundation’s third national health campaign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45926" y="1034326"/>
              <a:ext cx="864409" cy="1029528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Freeform 40"/>
            <p:cNvSpPr/>
            <p:nvPr/>
          </p:nvSpPr>
          <p:spPr>
            <a:xfrm>
              <a:off x="1585544" y="2219249"/>
              <a:ext cx="2276287" cy="1029528"/>
            </a:xfrm>
            <a:custGeom>
              <a:avLst/>
              <a:gdLst>
                <a:gd name="connsiteX0" fmla="*/ 0 w 2276287"/>
                <a:gd name="connsiteY0" fmla="*/ 0 h 1029528"/>
                <a:gd name="connsiteX1" fmla="*/ 2276287 w 2276287"/>
                <a:gd name="connsiteY1" fmla="*/ 0 h 1029528"/>
                <a:gd name="connsiteX2" fmla="*/ 2276287 w 2276287"/>
                <a:gd name="connsiteY2" fmla="*/ 1029528 h 1029528"/>
                <a:gd name="connsiteX3" fmla="*/ 0 w 2276287"/>
                <a:gd name="connsiteY3" fmla="*/ 1029528 h 1029528"/>
                <a:gd name="connsiteX4" fmla="*/ 0 w 2276287"/>
                <a:gd name="connsiteY4" fmla="*/ 0 h 102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6287" h="1029528">
                  <a:moveTo>
                    <a:pt x="0" y="0"/>
                  </a:moveTo>
                  <a:lnTo>
                    <a:pt x="2276287" y="0"/>
                  </a:lnTo>
                  <a:lnTo>
                    <a:pt x="2276287" y="1029528"/>
                  </a:lnTo>
                  <a:lnTo>
                    <a:pt x="0" y="1029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A7A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5371256"/>
                <a:satOff val="-10336"/>
                <a:lumOff val="-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4821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133" dirty="0">
                  <a:solidFill>
                    <a:prstClr val="white"/>
                  </a:solidFill>
                  <a:latin typeface="Calibri"/>
                </a:rPr>
                <a:t>Four-year campaign focused on improving rates of four types of adult immunizations</a:t>
              </a: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85544" y="3438728"/>
              <a:ext cx="2276287" cy="1029528"/>
            </a:xfrm>
            <a:custGeom>
              <a:avLst/>
              <a:gdLst>
                <a:gd name="connsiteX0" fmla="*/ 0 w 2276287"/>
                <a:gd name="connsiteY0" fmla="*/ 0 h 1029528"/>
                <a:gd name="connsiteX1" fmla="*/ 2276287 w 2276287"/>
                <a:gd name="connsiteY1" fmla="*/ 0 h 1029528"/>
                <a:gd name="connsiteX2" fmla="*/ 2276287 w 2276287"/>
                <a:gd name="connsiteY2" fmla="*/ 1029528 h 1029528"/>
                <a:gd name="connsiteX3" fmla="*/ 0 w 2276287"/>
                <a:gd name="connsiteY3" fmla="*/ 1029528 h 1029528"/>
                <a:gd name="connsiteX4" fmla="*/ 0 w 2276287"/>
                <a:gd name="connsiteY4" fmla="*/ 0 h 102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6287" h="1029528">
                  <a:moveTo>
                    <a:pt x="0" y="0"/>
                  </a:moveTo>
                  <a:lnTo>
                    <a:pt x="2276287" y="0"/>
                  </a:lnTo>
                  <a:lnTo>
                    <a:pt x="2276287" y="1029528"/>
                  </a:lnTo>
                  <a:lnTo>
                    <a:pt x="0" y="1029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C03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10742512"/>
                <a:satOff val="-20671"/>
                <a:lumOff val="-15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4821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133" dirty="0">
                  <a:solidFill>
                    <a:prstClr val="white"/>
                  </a:solidFill>
                  <a:latin typeface="Calibri"/>
                </a:rPr>
                <a:t>Together we can administer </a:t>
              </a:r>
              <a:br>
                <a:rPr lang="en-US" sz="2133" dirty="0">
                  <a:solidFill>
                    <a:prstClr val="white"/>
                  </a:solidFill>
                  <a:latin typeface="Calibri"/>
                </a:rPr>
              </a:br>
              <a:r>
                <a:rPr lang="en-US" sz="2133" dirty="0">
                  <a:solidFill>
                    <a:prstClr val="white"/>
                  </a:solidFill>
                  <a:latin typeface="Calibri"/>
                </a:rPr>
                <a:t>25 m</a:t>
              </a:r>
              <a:r>
                <a:rPr lang="en-US" sz="2133" dirty="0" err="1">
                  <a:solidFill>
                    <a:prstClr val="white"/>
                  </a:solidFill>
                  <a:latin typeface="Calibri"/>
                </a:rPr>
                <a:t>illion</a:t>
              </a:r>
              <a:r>
                <a:rPr lang="en-US" sz="2133" dirty="0">
                  <a:solidFill>
                    <a:prstClr val="white"/>
                  </a:solidFill>
                  <a:latin typeface="Calibri"/>
                </a:rPr>
                <a:t> vaccines by 2025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688753" y="1959294"/>
            <a:ext cx="5417976" cy="14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defRPr/>
            </a:pPr>
            <a:r>
              <a:rPr lang="en-US" sz="3000" b="1" dirty="0">
                <a:solidFill>
                  <a:srgbClr val="0972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Enroll at </a:t>
            </a:r>
          </a:p>
          <a:p>
            <a:pPr defTabSz="1219140">
              <a:defRPr/>
            </a:pPr>
            <a:r>
              <a:rPr lang="en-US" sz="3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RiseToImmunize.org</a:t>
            </a:r>
            <a:endParaRPr lang="en-US" sz="3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140">
              <a:defRPr/>
            </a:pPr>
            <a:endParaRPr lang="en-US" sz="2667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Picture 4" descr="Click - Free arrows ico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r="22756"/>
          <a:stretch/>
        </p:blipFill>
        <p:spPr bwMode="auto">
          <a:xfrm rot="5400000">
            <a:off x="6334589" y="2128998"/>
            <a:ext cx="427928" cy="4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688754" y="3109874"/>
            <a:ext cx="5641911" cy="14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defRPr/>
            </a:pPr>
            <a:r>
              <a:rPr lang="en-US" sz="3000" b="1" dirty="0">
                <a:solidFill>
                  <a:srgbClr val="0972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  <a:endParaRPr lang="en-US" sz="3000" b="1" dirty="0">
              <a:solidFill>
                <a:srgbClr val="09727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6"/>
            </a:endParaRPr>
          </a:p>
          <a:p>
            <a:pPr defTabSz="1219140">
              <a:defRPr/>
            </a:pPr>
            <a:r>
              <a:rPr lang="en-US" sz="3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RiseToImmunize@amga.org</a:t>
            </a:r>
            <a:r>
              <a:rPr lang="en-US" sz="3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defTabSz="1219140">
              <a:defRPr/>
            </a:pPr>
            <a:endParaRPr lang="en-US" sz="2667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Vaccine vial icon Royalty Free Vector Image - Vector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7" t="8135" r="22241" b="15390"/>
          <a:stretch/>
        </p:blipFill>
        <p:spPr bwMode="auto">
          <a:xfrm>
            <a:off x="812609" y="3516716"/>
            <a:ext cx="590755" cy="106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1" y="5263752"/>
            <a:ext cx="901700" cy="850592"/>
          </a:xfrm>
          <a:prstGeom prst="rect">
            <a:avLst/>
          </a:prstGeom>
        </p:spPr>
      </p:pic>
      <p:pic>
        <p:nvPicPr>
          <p:cNvPr id="16" name="Content Placeholder 9" descr="Logo, company name&#10;&#10;Description automatically generated">
            <a:extLst>
              <a:ext uri="{FF2B5EF4-FFF2-40B4-BE49-F238E27FC236}">
                <a16:creationId xmlns:a16="http://schemas.microsoft.com/office/drawing/2014/main" id="{03D3CA8C-1521-4E4A-A982-0228F4538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24" y="97135"/>
            <a:ext cx="2799101" cy="1264008"/>
          </a:xfrm>
        </p:spPr>
      </p:pic>
    </p:spTree>
    <p:extLst>
      <p:ext uri="{BB962C8B-B14F-4D97-AF65-F5344CB8AC3E}">
        <p14:creationId xmlns:p14="http://schemas.microsoft.com/office/powerpoint/2010/main" val="228621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191962-2352-9123-6EC3-0E93005C59A9}"/>
              </a:ext>
            </a:extLst>
          </p:cNvPr>
          <p:cNvSpPr txBox="1">
            <a:spLocks/>
          </p:cNvSpPr>
          <p:nvPr/>
        </p:nvSpPr>
        <p:spPr>
          <a:xfrm>
            <a:off x="609600" y="3156955"/>
            <a:ext cx="10972800" cy="75882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Effective Communication Tactics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B67F3F-1F4D-4611-E97A-4BF6046CB500}"/>
              </a:ext>
            </a:extLst>
          </p:cNvPr>
          <p:cNvSpPr txBox="1">
            <a:spLocks/>
          </p:cNvSpPr>
          <p:nvPr/>
        </p:nvSpPr>
        <p:spPr>
          <a:xfrm>
            <a:off x="609600" y="3034700"/>
            <a:ext cx="10972800" cy="17818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 spc="3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spc="300" dirty="0">
                <a:solidFill>
                  <a:schemeClr val="accent5"/>
                </a:solidFill>
                <a:latin typeface="+mj-lt"/>
              </a:rPr>
              <a:t>MAKING THE IMPLICIT EXPLICIT</a:t>
            </a:r>
          </a:p>
        </p:txBody>
      </p:sp>
    </p:spTree>
    <p:extLst>
      <p:ext uri="{BB962C8B-B14F-4D97-AF65-F5344CB8AC3E}">
        <p14:creationId xmlns:p14="http://schemas.microsoft.com/office/powerpoint/2010/main" val="4159081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Aligned Expectations with Compacts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FB86E9-2EA5-5D7B-B887-EFE66729B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8CE44-4E3B-8563-059D-A3B0EA40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2" y="1280160"/>
            <a:ext cx="7100212" cy="3818735"/>
          </a:xfrm>
          <a:prstGeom prst="rect">
            <a:avLst/>
          </a:prstGeom>
          <a:ln w="6350">
            <a:solidFill>
              <a:schemeClr val="bg1"/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A97145-7494-B4F9-D17E-3E1BA9042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07737"/>
            <a:ext cx="5112267" cy="3818735"/>
          </a:xfrm>
          <a:prstGeom prst="rect">
            <a:avLst/>
          </a:prstGeom>
          <a:ln w="63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75781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Being Explicit: Quality Definition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FB86E9-2EA5-5D7B-B887-EFE66729B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C13F272-C995-F1BC-9ADC-3520D60939A8}"/>
              </a:ext>
            </a:extLst>
          </p:cNvPr>
          <p:cNvGrpSpPr/>
          <p:nvPr/>
        </p:nvGrpSpPr>
        <p:grpSpPr>
          <a:xfrm>
            <a:off x="2879651" y="2214862"/>
            <a:ext cx="6432698" cy="2932233"/>
            <a:chOff x="2879651" y="2810285"/>
            <a:chExt cx="6432698" cy="293223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6563C8-6957-810E-DDB0-DA815D401522}"/>
                </a:ext>
              </a:extLst>
            </p:cNvPr>
            <p:cNvSpPr txBox="1"/>
            <p:nvPr/>
          </p:nvSpPr>
          <p:spPr>
            <a:xfrm>
              <a:off x="2879651" y="5374853"/>
              <a:ext cx="6432698" cy="367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347472" eaLnBrk="1" hangingPunct="1">
                <a:lnSpc>
                  <a:spcPts val="2280"/>
                </a:lnSpc>
                <a:buFontTx/>
                <a:buNone/>
              </a:pPr>
              <a:r>
                <a:rPr lang="en-US" sz="1600" b="1" dirty="0">
                  <a:solidFill>
                    <a:srgbClr val="965B64"/>
                  </a:solidFill>
                  <a:latin typeface="+mj-lt"/>
                </a:rPr>
                <a:t>Q: </a:t>
              </a:r>
              <a:r>
                <a:rPr lang="en-US" sz="1600" dirty="0">
                  <a:solidFill>
                    <a:schemeClr val="bg1"/>
                  </a:solidFill>
                </a:rPr>
                <a:t>Quality  |  </a:t>
              </a:r>
              <a:r>
                <a:rPr lang="en-US" sz="1600" b="1" dirty="0">
                  <a:solidFill>
                    <a:srgbClr val="87B6A7"/>
                  </a:solidFill>
                  <a:latin typeface="+mj-lt"/>
                </a:rPr>
                <a:t>A: </a:t>
              </a:r>
              <a:r>
                <a:rPr lang="en-US" sz="1600" dirty="0">
                  <a:solidFill>
                    <a:schemeClr val="bg1"/>
                  </a:solidFill>
                </a:rPr>
                <a:t>Appropriateness  |  </a:t>
              </a:r>
              <a:r>
                <a:rPr lang="en-US" sz="1600" b="1" dirty="0">
                  <a:solidFill>
                    <a:srgbClr val="F6D17B"/>
                  </a:solidFill>
                  <a:latin typeface="+mj-lt"/>
                </a:rPr>
                <a:t>O: </a:t>
              </a:r>
              <a:r>
                <a:rPr lang="en-US" sz="1600" dirty="0">
                  <a:solidFill>
                    <a:schemeClr val="bg1"/>
                  </a:solidFill>
                </a:rPr>
                <a:t>Outcomes |  </a:t>
              </a:r>
              <a:r>
                <a:rPr lang="en-US" sz="1600" b="1" dirty="0">
                  <a:solidFill>
                    <a:schemeClr val="accent4"/>
                  </a:solidFill>
                  <a:latin typeface="+mj-lt"/>
                </a:rPr>
                <a:t>S: </a:t>
              </a:r>
              <a:r>
                <a:rPr lang="en-US" sz="1600" dirty="0">
                  <a:solidFill>
                    <a:schemeClr val="bg1"/>
                  </a:solidFill>
                </a:rPr>
                <a:t>Service  |  </a:t>
              </a:r>
              <a:r>
                <a:rPr lang="en-US" sz="1600" b="1" dirty="0">
                  <a:latin typeface="+mj-lt"/>
                </a:rPr>
                <a:t>W: </a:t>
              </a:r>
              <a:r>
                <a:rPr lang="en-US" sz="1600" dirty="0">
                  <a:solidFill>
                    <a:schemeClr val="bg1"/>
                  </a:solidFill>
                </a:rPr>
                <a:t>Waste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A75BDB-CD3A-DD4E-89D4-0E04F3901019}"/>
                </a:ext>
              </a:extLst>
            </p:cNvPr>
            <p:cNvGrpSpPr/>
            <p:nvPr/>
          </p:nvGrpSpPr>
          <p:grpSpPr>
            <a:xfrm>
              <a:off x="2959107" y="2810285"/>
              <a:ext cx="6273786" cy="2373183"/>
              <a:chOff x="764966" y="4218634"/>
              <a:chExt cx="6273786" cy="2373183"/>
            </a:xfrm>
          </p:grpSpPr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12833E50-6F40-572A-01B4-F57048E130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4966" y="4218634"/>
                <a:ext cx="6273786" cy="129291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828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5544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116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800"/>
                  </a:spcAft>
                  <a:buFont typeface="Arial" panose="020B0604020202020204" pitchFamily="34" charset="0"/>
                  <a:buNone/>
                </a:pPr>
                <a:r>
                  <a:rPr lang="en-US" sz="7200" b="1">
                    <a:solidFill>
                      <a:srgbClr val="965B64"/>
                    </a:solidFill>
                    <a:latin typeface="+mj-lt"/>
                  </a:rPr>
                  <a:t>Q</a:t>
                </a:r>
                <a:r>
                  <a:rPr lang="en-US" sz="7200" b="1">
                    <a:latin typeface="+mj-lt"/>
                  </a:rPr>
                  <a:t>  =  </a:t>
                </a:r>
                <a:r>
                  <a:rPr lang="en-US" sz="7200" b="1">
                    <a:solidFill>
                      <a:srgbClr val="87B6A7"/>
                    </a:solidFill>
                    <a:latin typeface="+mj-lt"/>
                  </a:rPr>
                  <a:t>A</a:t>
                </a:r>
                <a:r>
                  <a:rPr lang="en-US" sz="7200" b="1">
                    <a:latin typeface="+mj-lt"/>
                  </a:rPr>
                  <a:t>  ×  (</a:t>
                </a:r>
                <a:r>
                  <a:rPr lang="en-US" sz="7200" b="1">
                    <a:solidFill>
                      <a:srgbClr val="F6D17B"/>
                    </a:solidFill>
                    <a:latin typeface="+mj-lt"/>
                  </a:rPr>
                  <a:t>O</a:t>
                </a:r>
                <a:r>
                  <a:rPr lang="en-US" sz="7200" b="1">
                    <a:latin typeface="+mj-lt"/>
                  </a:rPr>
                  <a:t> + </a:t>
                </a:r>
                <a:r>
                  <a:rPr lang="en-US" sz="7200" b="1">
                    <a:solidFill>
                      <a:schemeClr val="accent4"/>
                    </a:solidFill>
                    <a:latin typeface="+mj-lt"/>
                  </a:rPr>
                  <a:t>S</a:t>
                </a:r>
                <a:r>
                  <a:rPr lang="en-US" sz="7200" b="1">
                    <a:latin typeface="+mj-lt"/>
                  </a:rPr>
                  <a:t>) </a:t>
                </a:r>
                <a:endParaRPr lang="en-US" sz="7200" b="1" dirty="0">
                  <a:latin typeface="+mj-lt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6E4E1B0-63F0-3CD4-AE3E-4614EDB8FC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8444" y="5490285"/>
                <a:ext cx="1871331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82F735F3-A9D4-ABBF-A38C-67D12FA2AA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69709" y="5298900"/>
                <a:ext cx="1871331" cy="129291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828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0972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5544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11680" indent="-18288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Aft>
                    <a:spcPts val="800"/>
                  </a:spcAft>
                  <a:buFont typeface="Arial" panose="020B0604020202020204" pitchFamily="34" charset="0"/>
                  <a:buNone/>
                </a:pPr>
                <a:r>
                  <a:rPr lang="en-US" sz="7200" b="1" dirty="0">
                    <a:solidFill>
                      <a:schemeClr val="tx1"/>
                    </a:solidFill>
                    <a:latin typeface="+mj-lt"/>
                  </a:rPr>
                  <a:t>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8206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B39B71-EBC3-B556-EBE2-5C1F99D1A73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2582" y="1280160"/>
            <a:ext cx="5367450" cy="4846312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1600" dirty="0"/>
              <a:t>Process for obtaining and integrating feedback on organizational priorities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Sharing the “Why”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Provides direction and alignment across the organization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Seeks to engages everyone in the process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Helps all team members understand the organizational strategies and their individual role in the work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AFDF40-D44F-DE06-1A11-B57FA791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5806"/>
            <a:ext cx="1943656" cy="203062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Incorporating </a:t>
            </a:r>
            <a:r>
              <a:rPr lang="en-US" dirty="0" err="1"/>
              <a:t>Catchball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FB86E9-2EA5-5D7B-B887-EFE66729B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AD0B8A0-7819-2E66-EE45-CDB95D1FBFA7}"/>
              </a:ext>
            </a:extLst>
          </p:cNvPr>
          <p:cNvGrpSpPr/>
          <p:nvPr/>
        </p:nvGrpSpPr>
        <p:grpSpPr>
          <a:xfrm>
            <a:off x="8315624" y="2051222"/>
            <a:ext cx="2622150" cy="3731740"/>
            <a:chOff x="6961511" y="2268044"/>
            <a:chExt cx="1728441" cy="29775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BC3C9F-FD52-89E3-8265-78B99FE1E3A1}"/>
                </a:ext>
              </a:extLst>
            </p:cNvPr>
            <p:cNvSpPr txBox="1"/>
            <p:nvPr/>
          </p:nvSpPr>
          <p:spPr>
            <a:xfrm>
              <a:off x="6961511" y="2268044"/>
              <a:ext cx="1728441" cy="4219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 defTabSz="457200" eaLnBrk="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800" b="1" kern="1200" dirty="0">
                  <a:latin typeface="+mj-lt"/>
                  <a:ea typeface="MS PGothic" panose="020B0600070205080204" pitchFamily="34" charset="-128"/>
                </a:rPr>
                <a:t>Senior Leadership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4E370E-7843-87B2-1D5C-5CBEE6C9F84B}"/>
                </a:ext>
              </a:extLst>
            </p:cNvPr>
            <p:cNvSpPr txBox="1"/>
            <p:nvPr/>
          </p:nvSpPr>
          <p:spPr>
            <a:xfrm>
              <a:off x="6961511" y="3503261"/>
              <a:ext cx="1728440" cy="4219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 defTabSz="457200" eaLnBrk="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800" b="1" kern="1200">
                  <a:latin typeface="+mj-lt"/>
                  <a:ea typeface="MS PGothic" panose="020B0600070205080204" pitchFamily="34" charset="-128"/>
                </a:rPr>
                <a:t>All Leadership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631EB5-A366-21A9-D666-250406D6B173}"/>
                </a:ext>
              </a:extLst>
            </p:cNvPr>
            <p:cNvSpPr txBox="1"/>
            <p:nvPr/>
          </p:nvSpPr>
          <p:spPr>
            <a:xfrm>
              <a:off x="6961511" y="4823692"/>
              <a:ext cx="1728441" cy="4219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 defTabSz="457200" eaLnBrk="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800" b="1" kern="1200" dirty="0">
                  <a:latin typeface="+mj-lt"/>
                  <a:ea typeface="MS PGothic" panose="020B0600070205080204" pitchFamily="34" charset="-128"/>
                </a:rPr>
                <a:t>All Team Members</a:t>
              </a:r>
            </a:p>
          </p:txBody>
        </p:sp>
        <p:sp>
          <p:nvSpPr>
            <p:cNvPr id="9" name="Down Arrow 21">
              <a:extLst>
                <a:ext uri="{FF2B5EF4-FFF2-40B4-BE49-F238E27FC236}">
                  <a16:creationId xmlns:a16="http://schemas.microsoft.com/office/drawing/2014/main" id="{4E21384C-5D0C-6A71-EEBA-BE9AE72BF462}"/>
                </a:ext>
              </a:extLst>
            </p:cNvPr>
            <p:cNvSpPr/>
            <p:nvPr/>
          </p:nvSpPr>
          <p:spPr>
            <a:xfrm>
              <a:off x="7351028" y="2819601"/>
              <a:ext cx="298437" cy="609600"/>
            </a:xfrm>
            <a:prstGeom prst="downArrow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 defTabSz="457200" eaLnBrk="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Down Arrow 22">
              <a:extLst>
                <a:ext uri="{FF2B5EF4-FFF2-40B4-BE49-F238E27FC236}">
                  <a16:creationId xmlns:a16="http://schemas.microsoft.com/office/drawing/2014/main" id="{0DD54963-B774-0D50-E5A1-765801AC2209}"/>
                </a:ext>
              </a:extLst>
            </p:cNvPr>
            <p:cNvSpPr/>
            <p:nvPr/>
          </p:nvSpPr>
          <p:spPr>
            <a:xfrm>
              <a:off x="7362288" y="4079414"/>
              <a:ext cx="298437" cy="609600"/>
            </a:xfrm>
            <a:prstGeom prst="downArrow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 defTabSz="457200" eaLnBrk="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" name="Down Arrow 23">
              <a:extLst>
                <a:ext uri="{FF2B5EF4-FFF2-40B4-BE49-F238E27FC236}">
                  <a16:creationId xmlns:a16="http://schemas.microsoft.com/office/drawing/2014/main" id="{932FFF7F-0E3B-5C98-86A4-2827205B696F}"/>
                </a:ext>
              </a:extLst>
            </p:cNvPr>
            <p:cNvSpPr/>
            <p:nvPr/>
          </p:nvSpPr>
          <p:spPr>
            <a:xfrm rot="10800000">
              <a:off x="8067351" y="2826087"/>
              <a:ext cx="298437" cy="609600"/>
            </a:xfrm>
            <a:prstGeom prst="downArrow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 defTabSz="457200" eaLnBrk="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Down Arrow 24">
              <a:extLst>
                <a:ext uri="{FF2B5EF4-FFF2-40B4-BE49-F238E27FC236}">
                  <a16:creationId xmlns:a16="http://schemas.microsoft.com/office/drawing/2014/main" id="{2CA74CF8-E51F-05B1-FBFB-7F71F5C8079A}"/>
                </a:ext>
              </a:extLst>
            </p:cNvPr>
            <p:cNvSpPr/>
            <p:nvPr/>
          </p:nvSpPr>
          <p:spPr>
            <a:xfrm rot="10800000">
              <a:off x="8067351" y="4059859"/>
              <a:ext cx="298437" cy="609600"/>
            </a:xfrm>
            <a:prstGeom prst="downArrow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 defTabSz="457200" eaLnBrk="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418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196258-5F1E-C26F-AECF-1D5BE00D4F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Example Strategies</a:t>
            </a:r>
          </a:p>
        </p:txBody>
      </p:sp>
    </p:spTree>
    <p:extLst>
      <p:ext uri="{BB962C8B-B14F-4D97-AF65-F5344CB8AC3E}">
        <p14:creationId xmlns:p14="http://schemas.microsoft.com/office/powerpoint/2010/main" val="3583053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F08AE-11E5-1ECF-A8DA-C4FC602CE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b="1" dirty="0"/>
              <a:t>A Journey Toward Communicating Respect </a:t>
            </a:r>
          </a:p>
          <a:p>
            <a:r>
              <a:rPr lang="en-US" sz="3200" b="1" dirty="0"/>
              <a:t>and Inclusion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FB86E9-2EA5-5D7B-B887-EFE66729B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0997" r="58520" b="63382"/>
          <a:stretch/>
        </p:blipFill>
        <p:spPr bwMode="auto">
          <a:xfrm>
            <a:off x="10360152" y="457200"/>
            <a:ext cx="1371600" cy="79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0C1859-C188-87CA-61BF-B3DF93BF6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29" y="1364212"/>
            <a:ext cx="10698480" cy="44295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3999780-8599-04FD-B0D0-784B94ED1E9E}"/>
              </a:ext>
            </a:extLst>
          </p:cNvPr>
          <p:cNvSpPr txBox="1"/>
          <p:nvPr/>
        </p:nvSpPr>
        <p:spPr>
          <a:xfrm>
            <a:off x="9869605" y="3746313"/>
            <a:ext cx="1583140" cy="19697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914400"/>
            <a:r>
              <a:rPr lang="en-US" sz="1600" b="1" u="sng" dirty="0">
                <a:solidFill>
                  <a:schemeClr val="bg1"/>
                </a:solidFill>
              </a:rPr>
              <a:t>2020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Promoting all voices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Common language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Pilot equity learning toolkit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Equity pauses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7F6F76-0999-D446-FA15-AC221AAA61FC}"/>
              </a:ext>
            </a:extLst>
          </p:cNvPr>
          <p:cNvSpPr txBox="1"/>
          <p:nvPr/>
        </p:nvSpPr>
        <p:spPr>
          <a:xfrm>
            <a:off x="450371" y="1764062"/>
            <a:ext cx="1842447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914400"/>
            <a:r>
              <a:rPr lang="en-US" sz="1600" b="1" u="sng" dirty="0">
                <a:solidFill>
                  <a:schemeClr val="bg1"/>
                </a:solidFill>
              </a:rPr>
              <a:t>2012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Respect for People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Team discussion guides </a:t>
            </a:r>
          </a:p>
          <a:p>
            <a:pPr marL="182880" indent="-18288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Vignettes recorded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E6074A-F841-03F7-9D02-1226DD211200}"/>
              </a:ext>
            </a:extLst>
          </p:cNvPr>
          <p:cNvSpPr txBox="1"/>
          <p:nvPr/>
        </p:nvSpPr>
        <p:spPr>
          <a:xfrm rot="10800000" flipH="1" flipV="1">
            <a:off x="6400800" y="739800"/>
            <a:ext cx="2600383" cy="39321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Refreshing Respect 2.0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Leadership and physician compacts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Town halls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Peoplelink</a:t>
            </a:r>
            <a:endParaRPr lang="en-US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Patient Safety Alert and Response/ Workplace Safety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Schwartz Rounds/Belonging Groups</a:t>
            </a:r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lang="en-US" sz="1600" b="1" u="sng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89A246-7648-210E-FCBD-FA1576184865}"/>
              </a:ext>
            </a:extLst>
          </p:cNvPr>
          <p:cNvSpPr txBox="1"/>
          <p:nvPr/>
        </p:nvSpPr>
        <p:spPr>
          <a:xfrm rot="10800000" flipH="1" flipV="1">
            <a:off x="3114361" y="3711029"/>
            <a:ext cx="3291840" cy="51632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2018 (</a:t>
            </a:r>
            <a:r>
              <a:rPr lang="en-US" sz="1600" b="1" u="sng" dirty="0" err="1">
                <a:solidFill>
                  <a:schemeClr val="bg1"/>
                </a:solidFill>
              </a:rPr>
              <a:t>cont</a:t>
            </a:r>
            <a:r>
              <a:rPr lang="en-US" sz="1600" b="1" u="sng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Health Equity/Inclusion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Talent and Leadership Development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Respect for People behaviors updated to reflect importance of DEI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Respect for People Summit with over 5400 participants trained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Going deeper….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Providing toolkits to speaking up to disrespect, know and go, and other tools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endParaRPr lang="en-US" sz="1600" b="1" u="sng" dirty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lang="en-US" sz="1600" b="1" u="sng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03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A00FF4-4C48-EAF9-80EA-844FF7032BB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453536"/>
                </a:solidFill>
                <a:cs typeface="Times New Roman" panose="02020603050405020304" pitchFamily="18" charset="0"/>
              </a:rPr>
              <a:t>“Why” </a:t>
            </a:r>
          </a:p>
          <a:p>
            <a:r>
              <a:rPr lang="en-US" sz="1600" dirty="0">
                <a:solidFill>
                  <a:srgbClr val="453536"/>
                </a:solidFill>
                <a:cs typeface="Times New Roman" panose="02020603050405020304" pitchFamily="18" charset="0"/>
              </a:rPr>
              <a:t>Elements</a:t>
            </a:r>
          </a:p>
          <a:p>
            <a:r>
              <a:rPr lang="en-US" sz="1600" dirty="0">
                <a:solidFill>
                  <a:srgbClr val="453536"/>
                </a:solidFill>
                <a:cs typeface="Times New Roman" panose="02020603050405020304" pitchFamily="18" charset="0"/>
              </a:rPr>
              <a:t>Bridging</a:t>
            </a:r>
          </a:p>
          <a:p>
            <a:r>
              <a:rPr lang="en-US" sz="1600" dirty="0">
                <a:solidFill>
                  <a:srgbClr val="453536"/>
                </a:solidFill>
                <a:cs typeface="Times New Roman" panose="02020603050405020304" pitchFamily="18" charset="0"/>
              </a:rPr>
              <a:t>Tools / mediums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8B571-4852-625A-076A-DC64490A4F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TPG Case studies: THE WORK IN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C0FAA-6484-E183-6A91-D1C95B884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Case Study One: wellbeing guide</a:t>
            </a:r>
          </a:p>
        </p:txBody>
      </p:sp>
      <p:pic>
        <p:nvPicPr>
          <p:cNvPr id="7" name="Picture Placeholder 6" descr="Hands holding heart">
            <a:extLst>
              <a:ext uri="{FF2B5EF4-FFF2-40B4-BE49-F238E27FC236}">
                <a16:creationId xmlns:a16="http://schemas.microsoft.com/office/drawing/2014/main" id="{7FA4A8B8-6E45-C0B4-F93A-9CD88252541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51688"/>
          <a:stretch/>
        </p:blipFill>
        <p:spPr>
          <a:xfrm>
            <a:off x="8128000" y="0"/>
            <a:ext cx="406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584079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A00FF4-4C48-EAF9-80EA-844FF7032BB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453536"/>
                </a:solidFill>
                <a:cs typeface="Times New Roman" panose="02020603050405020304" pitchFamily="18" charset="0"/>
              </a:rPr>
              <a:t>“Why” </a:t>
            </a:r>
          </a:p>
          <a:p>
            <a:r>
              <a:rPr lang="en-US" sz="1400" dirty="0">
                <a:solidFill>
                  <a:srgbClr val="453536"/>
                </a:solidFill>
                <a:cs typeface="Times New Roman" panose="02020603050405020304" pitchFamily="18" charset="0"/>
              </a:rPr>
              <a:t>Elements</a:t>
            </a:r>
          </a:p>
          <a:p>
            <a:r>
              <a:rPr lang="en-US" sz="1400" dirty="0">
                <a:solidFill>
                  <a:srgbClr val="453536"/>
                </a:solidFill>
                <a:cs typeface="Times New Roman" panose="02020603050405020304" pitchFamily="18" charset="0"/>
              </a:rPr>
              <a:t>Bridging</a:t>
            </a:r>
          </a:p>
          <a:p>
            <a:r>
              <a:rPr lang="en-US" sz="1400" dirty="0">
                <a:solidFill>
                  <a:srgbClr val="453536"/>
                </a:solidFill>
                <a:cs typeface="Times New Roman" panose="02020603050405020304" pitchFamily="18" charset="0"/>
              </a:rPr>
              <a:t>Tools / mediums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8B571-4852-625A-076A-DC64490A4F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TPG Case studies: THE WORK IN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C0FAA-6484-E183-6A91-D1C95B884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Case Study Two: effective EAP deployment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FA4A8B8-6E45-C0B4-F93A-9CD88252541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>
          <a:xfrm>
            <a:off x="8128000" y="0"/>
            <a:ext cx="406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973495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657C63-3C5C-43C6-B955-7ACD097505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0693" y="1567180"/>
            <a:ext cx="7214616" cy="380492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HOLLY WITT</a:t>
            </a:r>
            <a:br>
              <a:rPr lang="en-US" b="1" dirty="0">
                <a:latin typeface="+mj-lt"/>
              </a:rPr>
            </a:b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hwitt@tpgrp.com</a:t>
            </a:r>
            <a:br>
              <a:rPr lang="en-US" dirty="0"/>
            </a:br>
            <a:r>
              <a:rPr lang="en-US" dirty="0"/>
              <a:t>(503) 597-6326</a:t>
            </a:r>
          </a:p>
          <a:p>
            <a:r>
              <a:rPr lang="en-US" b="1" dirty="0">
                <a:latin typeface="+mj-lt"/>
              </a:rPr>
              <a:t>WENDY KORTHUIS-SMITH</a:t>
            </a:r>
            <a:br>
              <a:rPr lang="en-US" b="1" dirty="0">
                <a:latin typeface="+mj-lt"/>
              </a:rPr>
            </a:br>
            <a:r>
              <a:rPr lang="en-US" u="sng" dirty="0"/>
              <a:t>Wendy.Korthuis-Smith@virginiamason.org</a:t>
            </a:r>
            <a:br>
              <a:rPr lang="en-US" dirty="0"/>
            </a:br>
            <a:r>
              <a:rPr lang="en-US" dirty="0"/>
              <a:t>(360) 790-1777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5F301-C8BC-4100-8DC0-110D3A23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6" y="2285999"/>
            <a:ext cx="3047987" cy="228600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32111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30"/>
          <a:stretch/>
        </p:blipFill>
        <p:spPr>
          <a:xfrm>
            <a:off x="0" y="-32657"/>
            <a:ext cx="12192000" cy="18015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06" y="1985265"/>
            <a:ext cx="2322209" cy="29607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81" y="1969929"/>
            <a:ext cx="2321823" cy="297612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435834" y="5003835"/>
            <a:ext cx="39321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dirty="0">
                <a:solidFill>
                  <a:srgbClr val="09727D"/>
                </a:solidFill>
                <a:latin typeface="Calibri"/>
              </a:rPr>
              <a:t>Scott Gottlieb, M.D.</a:t>
            </a:r>
          </a:p>
          <a:p>
            <a:pPr algn="ctr" defTabSz="1219140">
              <a:defRPr/>
            </a:pPr>
            <a:r>
              <a:rPr lang="en-US" sz="1200" i="1" dirty="0">
                <a:solidFill>
                  <a:srgbClr val="09727D"/>
                </a:solidFill>
                <a:latin typeface="Calibri"/>
              </a:rPr>
              <a:t>23</a:t>
            </a:r>
            <a:r>
              <a:rPr lang="en-US" sz="1200" i="1" baseline="30000" dirty="0">
                <a:solidFill>
                  <a:srgbClr val="09727D"/>
                </a:solidFill>
                <a:latin typeface="Calibri"/>
              </a:rPr>
              <a:t>rd</a:t>
            </a:r>
            <a:r>
              <a:rPr lang="en-US" sz="1200" i="1" dirty="0">
                <a:solidFill>
                  <a:srgbClr val="09727D"/>
                </a:solidFill>
                <a:latin typeface="Calibri"/>
              </a:rPr>
              <a:t> Commissioner of U.S. FDA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34417" y="5003835"/>
            <a:ext cx="39321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dirty="0">
                <a:solidFill>
                  <a:srgbClr val="09727D"/>
                </a:solidFill>
                <a:latin typeface="Calibri"/>
              </a:rPr>
              <a:t>Joan Higginbotham</a:t>
            </a:r>
          </a:p>
          <a:p>
            <a:pPr algn="ctr" defTabSz="1219140">
              <a:defRPr/>
            </a:pPr>
            <a:r>
              <a:rPr lang="en-US" sz="1200" i="1" dirty="0">
                <a:solidFill>
                  <a:srgbClr val="09727D"/>
                </a:solidFill>
                <a:latin typeface="Calibri"/>
              </a:rPr>
              <a:t>Retired NASA Astronaut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r="8963"/>
          <a:stretch/>
        </p:blipFill>
        <p:spPr>
          <a:xfrm>
            <a:off x="3249451" y="1969168"/>
            <a:ext cx="2405775" cy="291350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56734" y="4968497"/>
            <a:ext cx="39321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dirty="0">
                <a:solidFill>
                  <a:srgbClr val="09727D"/>
                </a:solidFill>
                <a:latin typeface="Calibri"/>
              </a:rPr>
              <a:t>Judy Faulkner</a:t>
            </a:r>
          </a:p>
          <a:p>
            <a:pPr algn="ctr" defTabSz="1219140">
              <a:defRPr/>
            </a:pPr>
            <a:r>
              <a:rPr lang="en-US" sz="1200" i="1" dirty="0">
                <a:solidFill>
                  <a:srgbClr val="09727D"/>
                </a:solidFill>
                <a:latin typeface="Calibri"/>
              </a:rPr>
              <a:t>Founder &amp; CEO, Epic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3787" y="5985831"/>
            <a:ext cx="23756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100" b="1" dirty="0">
                <a:solidFill>
                  <a:srgbClr val="09727D"/>
                </a:solidFill>
                <a:latin typeface="Calibri"/>
              </a:rPr>
              <a:t>March 28-31, 2023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09797" y="5985831"/>
            <a:ext cx="35912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100" b="1" dirty="0">
                <a:solidFill>
                  <a:srgbClr val="09727D"/>
                </a:solidFill>
                <a:latin typeface="Calibri"/>
              </a:rPr>
              <a:t>Hyatt Regency Chicago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91473" y="5985831"/>
            <a:ext cx="2098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100" b="1" dirty="0">
                <a:solidFill>
                  <a:srgbClr val="09727D"/>
                </a:solidFill>
                <a:latin typeface="Calibri"/>
              </a:rPr>
              <a:t>Chicago, Illinois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93995" y="5976634"/>
            <a:ext cx="35912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100" b="1" dirty="0">
                <a:solidFill>
                  <a:srgbClr val="09727D"/>
                </a:solidFill>
                <a:latin typeface="Calibri"/>
              </a:rPr>
              <a:t>amga.org/AC23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36731" y="5922771"/>
            <a:ext cx="318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800" b="1" dirty="0">
                <a:solidFill>
                  <a:srgbClr val="09727D"/>
                </a:solidFill>
                <a:latin typeface="Calibri"/>
              </a:rPr>
              <a:t>|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20929" y="5936633"/>
            <a:ext cx="318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800" b="1" dirty="0">
                <a:solidFill>
                  <a:srgbClr val="09727D"/>
                </a:solidFill>
                <a:latin typeface="Calibri"/>
              </a:rPr>
              <a:t>|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88885" y="5936633"/>
            <a:ext cx="318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800" b="1" dirty="0">
                <a:solidFill>
                  <a:srgbClr val="09727D"/>
                </a:solidFill>
                <a:latin typeface="Calibri"/>
              </a:rPr>
              <a:t>|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5" y="1985264"/>
            <a:ext cx="1951824" cy="292545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-533490" y="4962251"/>
            <a:ext cx="4442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dirty="0">
                <a:solidFill>
                  <a:srgbClr val="09727D"/>
                </a:solidFill>
                <a:latin typeface="Calibri"/>
              </a:rPr>
              <a:t>Chef José Andrés</a:t>
            </a:r>
          </a:p>
          <a:p>
            <a:pPr algn="ctr" defTabSz="1219140">
              <a:defRPr/>
            </a:pPr>
            <a:r>
              <a:rPr lang="en-US" sz="1200" dirty="0">
                <a:solidFill>
                  <a:srgbClr val="09727D"/>
                </a:solidFill>
                <a:latin typeface="Calibri"/>
              </a:rPr>
              <a:t>Chef, Restauranteur, Humanitarian</a:t>
            </a:r>
            <a:endParaRPr lang="en-US" sz="1200" i="1" dirty="0">
              <a:solidFill>
                <a:srgbClr val="0972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5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1" y="457201"/>
            <a:ext cx="10145769" cy="826635"/>
          </a:xfrm>
        </p:spPr>
        <p:txBody>
          <a:bodyPr/>
          <a:lstStyle/>
          <a:p>
            <a:r>
              <a:rPr lang="en-US" sz="3733" b="1" dirty="0">
                <a:solidFill>
                  <a:schemeClr val="tx1"/>
                </a:solidFill>
              </a:rPr>
              <a:t>Speakers</a:t>
            </a:r>
            <a:endParaRPr lang="en-US" sz="3733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8" y="1710427"/>
            <a:ext cx="2927132" cy="2927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93377" y="4818213"/>
            <a:ext cx="4950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Holly Witt </a:t>
            </a:r>
          </a:p>
          <a:p>
            <a:pPr algn="ctr"/>
            <a:r>
              <a:rPr lang="en-US" dirty="0"/>
              <a:t>Group Physician Advisory Services Practice Leader</a:t>
            </a:r>
          </a:p>
          <a:p>
            <a:pPr algn="ctr"/>
            <a:r>
              <a:rPr lang="en-US" i="1" dirty="0"/>
              <a:t>The Partners Group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18" y="1710427"/>
            <a:ext cx="2932253" cy="29322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885857" y="4818213"/>
            <a:ext cx="4950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Wendy Korthuis-Smith, </a:t>
            </a:r>
            <a:r>
              <a:rPr lang="en-US" b="1" dirty="0" err="1"/>
              <a:t>Ed.D</a:t>
            </a:r>
            <a:r>
              <a:rPr lang="en-US" b="1" dirty="0"/>
              <a:t>., M.S.</a:t>
            </a:r>
          </a:p>
          <a:p>
            <a:pPr algn="ctr"/>
            <a:r>
              <a:rPr lang="en-US" dirty="0"/>
              <a:t>Executive Director</a:t>
            </a:r>
          </a:p>
          <a:p>
            <a:pPr algn="ctr"/>
            <a:r>
              <a:rPr lang="en-US" i="1" dirty="0"/>
              <a:t>Virginia Mason Institute</a:t>
            </a:r>
          </a:p>
        </p:txBody>
      </p:sp>
    </p:spTree>
    <p:extLst>
      <p:ext uri="{BB962C8B-B14F-4D97-AF65-F5344CB8AC3E}">
        <p14:creationId xmlns:p14="http://schemas.microsoft.com/office/powerpoint/2010/main" val="555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DD42EF-0AC6-4AA3-8496-5EFE1BAF91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074487"/>
            <a:ext cx="10972800" cy="418434"/>
          </a:xfrm>
        </p:spPr>
        <p:txBody>
          <a:bodyPr/>
          <a:lstStyle/>
          <a:p>
            <a:r>
              <a:rPr lang="en-US" dirty="0"/>
              <a:t>High Impact Organizational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F5A54-B8C9-413A-B69B-9F96856C9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786030"/>
            <a:ext cx="10972800" cy="178183"/>
          </a:xfrm>
        </p:spPr>
        <p:txBody>
          <a:bodyPr/>
          <a:lstStyle/>
          <a:p>
            <a:r>
              <a:rPr lang="en-US" dirty="0"/>
              <a:t>MAKING THE CONNECTION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5495A7-940A-406B-A05F-216F1DACA1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57750" y="6013450"/>
            <a:ext cx="2476500" cy="277813"/>
          </a:xfrm>
        </p:spPr>
        <p:txBody>
          <a:bodyPr/>
          <a:lstStyle/>
          <a:p>
            <a:r>
              <a:rPr lang="en-US" dirty="0"/>
              <a:t>December 7,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62F8E-8962-4BB6-9C6C-60339CD48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7200" y="5738813"/>
            <a:ext cx="3657600" cy="274637"/>
          </a:xfrm>
        </p:spPr>
        <p:txBody>
          <a:bodyPr/>
          <a:lstStyle/>
          <a:p>
            <a:r>
              <a:rPr lang="en-US" dirty="0"/>
              <a:t>Holly Witt &amp; Wendy Korthuis-Smith</a:t>
            </a:r>
          </a:p>
        </p:txBody>
      </p:sp>
    </p:spTree>
    <p:extLst>
      <p:ext uri="{BB962C8B-B14F-4D97-AF65-F5344CB8AC3E}">
        <p14:creationId xmlns:p14="http://schemas.microsoft.com/office/powerpoint/2010/main" val="92653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ACA33F-9B14-45B4-9615-C583E08463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The Why </a:t>
            </a:r>
          </a:p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Elements of a Good Communication Philosophy</a:t>
            </a:r>
          </a:p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Bridging Philosophy and Execution</a:t>
            </a:r>
          </a:p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Effective Communication Tactics</a:t>
            </a:r>
          </a:p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Tools and Mediums </a:t>
            </a:r>
          </a:p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4BA1CC7-691E-4447-A372-C996D9E16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DAF694-93E8-45B4-A0A2-7CEA95165A11}"/>
              </a:ext>
            </a:extLst>
          </p:cNvPr>
          <p:cNvCxnSpPr>
            <a:cxnSpLocks/>
          </p:cNvCxnSpPr>
          <p:nvPr/>
        </p:nvCxnSpPr>
        <p:spPr>
          <a:xfrm>
            <a:off x="4064000" y="1567180"/>
            <a:ext cx="0" cy="38049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47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D70B7F-82C4-8FE4-272E-F62F5997D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Why</a:t>
            </a:r>
          </a:p>
        </p:txBody>
      </p:sp>
    </p:spTree>
    <p:extLst>
      <p:ext uri="{BB962C8B-B14F-4D97-AF65-F5344CB8AC3E}">
        <p14:creationId xmlns:p14="http://schemas.microsoft.com/office/powerpoint/2010/main" val="2070511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9AD847-DB41-46A5-A812-53E357957D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WHY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63941-E832-4AC5-8A14-6CFE18D0F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Attracting and retaining Clinician talent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13E03-F59E-4469-9034-658B845139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tIns="731520" rIns="2286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64A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COMPETITION FOR CLINICIAN TALENT IS AT AN ALL-TIME HIGH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64A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534,00 healthcare and social assistance workers who quit their jobs in August 2021.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2FA98-94A1-44FE-B017-0F9B97E9F7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tIns="731520" rIns="2286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4A7A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PREDICTED PHYSICIAN SHORTAGES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A7A0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37,000– 124,000 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535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Range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projected shortage of physicians by 2034.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86E2A3-4E10-4323-838F-17ED20352C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tIns="731520" rIns="2286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77B77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ENGAGED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77B77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77B77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EMPLOYEES STAY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77B77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3536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Employees with the highest levels of engagement are 87% less likely to voluntarily leave their employer.</a:t>
            </a:r>
            <a:r>
              <a:rPr lang="en-US" baseline="30000" dirty="0">
                <a:solidFill>
                  <a:srgbClr val="45353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453536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358FD7E-C36F-44DF-ACC8-DAB262F6B50B}"/>
              </a:ext>
            </a:extLst>
          </p:cNvPr>
          <p:cNvSpPr/>
          <p:nvPr/>
        </p:nvSpPr>
        <p:spPr>
          <a:xfrm>
            <a:off x="2297883" y="1554480"/>
            <a:ext cx="1188720" cy="1188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9F5FCE-2CEF-40FF-BE21-23C3C62CBC8F}"/>
              </a:ext>
            </a:extLst>
          </p:cNvPr>
          <p:cNvSpPr/>
          <p:nvPr/>
        </p:nvSpPr>
        <p:spPr>
          <a:xfrm>
            <a:off x="5498175" y="1554480"/>
            <a:ext cx="1188720" cy="11887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D84E308-C93D-4D3F-981A-B89BB660B470}"/>
              </a:ext>
            </a:extLst>
          </p:cNvPr>
          <p:cNvSpPr/>
          <p:nvPr/>
        </p:nvSpPr>
        <p:spPr>
          <a:xfrm>
            <a:off x="8705396" y="1554480"/>
            <a:ext cx="1188720" cy="11887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6CD67BF4-01DE-4D7F-9DE1-0C59C93F7C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30688" y="1783080"/>
            <a:ext cx="723111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08D99385-7F39-444E-96BA-29DA18D8A5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79716" y="1824292"/>
            <a:ext cx="640080" cy="64909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2D177F6E-4B2C-448A-B7EA-E603C2A93F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5726775" y="1783080"/>
            <a:ext cx="731520" cy="7315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8438E4-7061-DF5C-725E-2F54F22442D4}"/>
              </a:ext>
            </a:extLst>
          </p:cNvPr>
          <p:cNvSpPr txBox="1"/>
          <p:nvPr/>
        </p:nvSpPr>
        <p:spPr>
          <a:xfrm>
            <a:off x="1517178" y="6355717"/>
            <a:ext cx="9150713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8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https://www.hfma.org/topics/hfm/2021/december/soaring-labor-costs-stemming-from-covid-19-test-hospitals-and-he.html</a:t>
            </a:r>
            <a:endParaRPr kumimoji="0" lang="en-US" sz="8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en-US" sz="800" baseline="30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https://www.zippia.com/advice/employee-engagement-statistics/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080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4715511|-15368417|-11851413|-11645362|Markido&quot;,&quot;Id&quot;:&quot;63864ff04332442d50f1bb28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heme/theme1.xml><?xml version="1.0" encoding="utf-8"?>
<a:theme xmlns:a="http://schemas.openxmlformats.org/drawingml/2006/main" name="Presentation Deck">
  <a:themeElements>
    <a:clrScheme name="TPG">
      <a:dk1>
        <a:srgbClr val="00564A"/>
      </a:dk1>
      <a:lt1>
        <a:srgbClr val="453536"/>
      </a:lt1>
      <a:dk2>
        <a:srgbClr val="877B77"/>
      </a:dk2>
      <a:lt2>
        <a:srgbClr val="7A9A01"/>
      </a:lt2>
      <a:accent1>
        <a:srgbClr val="84A7A0"/>
      </a:accent1>
      <a:accent2>
        <a:srgbClr val="9A9393"/>
      </a:accent2>
      <a:accent3>
        <a:srgbClr val="BCB4B1"/>
      </a:accent3>
      <a:accent4>
        <a:srgbClr val="BDCA8B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TPG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anchor="t" anchorCtr="0">
        <a:spAutoFit/>
      </a:bodyPr>
      <a:lstStyle>
        <a:defPPr marL="0" marR="0" indent="0" algn="l" defTabSz="457200" rtl="0" eaLnBrk="1" fontAlgn="auto" latinLnBrk="0" hangingPunct="1">
          <a:lnSpc>
            <a:spcPct val="120000"/>
          </a:lnSpc>
          <a:spcBef>
            <a:spcPts val="0"/>
          </a:spcBef>
          <a:spcAft>
            <a:spcPts val="800"/>
          </a:spcAft>
          <a:buClrTx/>
          <a:buSzTx/>
          <a:buFontTx/>
          <a:buNone/>
          <a:tabLst/>
          <a:defRPr kumimoji="0" sz="1600" b="0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ea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-10_CORP_PresentationTemplate_40thAnniversary_16x9_FNL.pptx" id="{5D60E486-087B-4A66-AED4-65BF981D047A}" vid="{A6A2A453-4333-4B5A-8F58-07A246FB8AD4}"/>
    </a:ext>
  </a:extLst>
</a:theme>
</file>

<file path=ppt/theme/theme2.xml><?xml version="1.0" encoding="utf-8"?>
<a:theme xmlns:a="http://schemas.openxmlformats.org/drawingml/2006/main" name="Content Heavy Template, Pg #s">
  <a:themeElements>
    <a:clrScheme name="TPG">
      <a:dk1>
        <a:srgbClr val="00564A"/>
      </a:dk1>
      <a:lt1>
        <a:srgbClr val="453536"/>
      </a:lt1>
      <a:dk2>
        <a:srgbClr val="877B77"/>
      </a:dk2>
      <a:lt2>
        <a:srgbClr val="7A9A01"/>
      </a:lt2>
      <a:accent1>
        <a:srgbClr val="84A7A0"/>
      </a:accent1>
      <a:accent2>
        <a:srgbClr val="9A9393"/>
      </a:accent2>
      <a:accent3>
        <a:srgbClr val="BCB4B1"/>
      </a:accent3>
      <a:accent4>
        <a:srgbClr val="BDCA8B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TPG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0_CORP_PresentationTemplate_40thAnniversary_16x9_FNL.pptx" id="{5D60E486-087B-4A66-AED4-65BF981D047A}" vid="{DF83CAB5-FCB9-46B8-BE8E-7CA95538E0F9}"/>
    </a:ext>
  </a:extLst>
</a:theme>
</file>

<file path=ppt/theme/theme3.xml><?xml version="1.0" encoding="utf-8"?>
<a:theme xmlns:a="http://schemas.openxmlformats.org/drawingml/2006/main" name="AMGA Master New 2019">
  <a:themeElements>
    <a:clrScheme name="AMGA 2018">
      <a:dk1>
        <a:srgbClr val="09727D"/>
      </a:dk1>
      <a:lt1>
        <a:sysClr val="window" lastClr="FFFFFF"/>
      </a:lt1>
      <a:dk2>
        <a:srgbClr val="09727D"/>
      </a:dk2>
      <a:lt2>
        <a:srgbClr val="FFFFFF"/>
      </a:lt2>
      <a:accent1>
        <a:srgbClr val="00AE9E"/>
      </a:accent1>
      <a:accent2>
        <a:srgbClr val="9BC038"/>
      </a:accent2>
      <a:accent3>
        <a:srgbClr val="644FA1"/>
      </a:accent3>
      <a:accent4>
        <a:srgbClr val="A2AAAD"/>
      </a:accent4>
      <a:accent5>
        <a:srgbClr val="00B9F2"/>
      </a:accent5>
      <a:accent6>
        <a:srgbClr val="9A252E"/>
      </a:accent6>
      <a:hlink>
        <a:srgbClr val="00B9F2"/>
      </a:hlink>
      <a:folHlink>
        <a:srgbClr val="A2AAAD"/>
      </a:folHlink>
    </a:clrScheme>
    <a:fontScheme name="AMG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6E5D9AA-2EF7-4E7A-B19C-E26F8004BB16}" vid="{9320D559-BFF8-48EB-B00E-B4670B2D9D3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8B9CCB2E1AB64CAA38252AE7AA541B" ma:contentTypeVersion="6" ma:contentTypeDescription="Create a new document." ma:contentTypeScope="" ma:versionID="d397c5a9e6f9c86758dec26891cfa888">
  <xsd:schema xmlns:xsd="http://www.w3.org/2001/XMLSchema" xmlns:xs="http://www.w3.org/2001/XMLSchema" xmlns:p="http://schemas.microsoft.com/office/2006/metadata/properties" xmlns:ns2="99aa8074-5b5e-4621-8b77-e7143987b638" xmlns:ns3="6fd3d26c-3432-44de-928b-396d385703e8" targetNamespace="http://schemas.microsoft.com/office/2006/metadata/properties" ma:root="true" ma:fieldsID="f0c915a0a0a618f430375571625ae531" ns2:_="" ns3:_="">
    <xsd:import namespace="99aa8074-5b5e-4621-8b77-e7143987b638"/>
    <xsd:import namespace="6fd3d26c-3432-44de-928b-396d3857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a8074-5b5e-4621-8b77-e7143987b6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3d26c-3432-44de-928b-396d3857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DEBD8C-A921-4726-BDE9-5EF3397EB930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99aa8074-5b5e-4621-8b77-e7143987b638"/>
    <ds:schemaRef ds:uri="http://schemas.openxmlformats.org/package/2006/metadata/core-properties"/>
    <ds:schemaRef ds:uri="6fd3d26c-3432-44de-928b-396d385703e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E5C9D2-ABE6-45BF-9B79-9ACB887F0B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BB9207-4864-4958-886F-38AD75CE3F55}">
  <ds:schemaRefs>
    <ds:schemaRef ds:uri="6fd3d26c-3432-44de-928b-396d385703e8"/>
    <ds:schemaRef ds:uri="99aa8074-5b5e-4621-8b77-e7143987b6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2022-10_CORP_PresentationTemplate_40thAnniversary_16x9_FNL</Template>
  <TotalTime>4739</TotalTime>
  <Words>2024</Words>
  <Application>Microsoft Office PowerPoint</Application>
  <PresentationFormat>Widescreen</PresentationFormat>
  <Paragraphs>330</Paragraphs>
  <Slides>38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Lato</vt:lpstr>
      <vt:lpstr>Open Sans</vt:lpstr>
      <vt:lpstr>Symbol</vt:lpstr>
      <vt:lpstr>Wingdings</vt:lpstr>
      <vt:lpstr>Presentation Deck</vt:lpstr>
      <vt:lpstr>Content Heavy Template, Pg #s</vt:lpstr>
      <vt:lpstr>AMGA Master New 2019</vt:lpstr>
      <vt:lpstr>Making the Connection: High-Impact Organizational Communication</vt:lpstr>
      <vt:lpstr>Webinar Housekeeping</vt:lpstr>
      <vt:lpstr>Rise to the Challenge.  Rise to Immunize™ (RIZE)</vt:lpstr>
      <vt:lpstr>PowerPoint Presentation</vt:lpstr>
      <vt:lpstr>Speakers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 Philosophy</vt:lpstr>
      <vt:lpstr>Get Clear on  Your Objective</vt:lpstr>
      <vt:lpstr>Get Clear on  Your Objective</vt:lpstr>
      <vt:lpstr>Get Clear on  Your 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Capek</dc:creator>
  <cp:lastModifiedBy>Christopher Gibbs</cp:lastModifiedBy>
  <cp:revision>12</cp:revision>
  <cp:lastPrinted>2019-10-25T15:27:13Z</cp:lastPrinted>
  <dcterms:created xsi:type="dcterms:W3CDTF">2022-11-07T21:14:46Z</dcterms:created>
  <dcterms:modified xsi:type="dcterms:W3CDTF">2023-02-24T16:54:52Z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0x010100F98B9CCB2E1AB64CAA38252AE7AA541B</vt:lpwstr>
  </property>
</Properties>
</file>